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layout2.xml" ContentType="application/vnd.openxmlformats-officedocument.drawingml.diagramLayout+xml"/>
  <Override PartName="/ppt/diagrams/layout3.xml" ContentType="application/vnd.openxmlformats-officedocument.drawingml.diagramLayou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10.xml" ContentType="application/vnd.openxmlformats-officedocument.presentationml.notesSlide+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4" r:id="rId2"/>
    <p:sldId id="263" r:id="rId3"/>
    <p:sldId id="257" r:id="rId4"/>
    <p:sldId id="258" r:id="rId5"/>
    <p:sldId id="259" r:id="rId6"/>
    <p:sldId id="281" r:id="rId7"/>
    <p:sldId id="282" r:id="rId8"/>
    <p:sldId id="288" r:id="rId9"/>
    <p:sldId id="283" r:id="rId10"/>
    <p:sldId id="284" r:id="rId11"/>
    <p:sldId id="286" r:id="rId12"/>
    <p:sldId id="280" r:id="rId13"/>
    <p:sldId id="272" r:id="rId1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7" d="100"/>
          <a:sy n="57" d="100"/>
        </p:scale>
        <p:origin x="-1662" y="-18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9B905E-E616-4BCD-8978-BDAC5E9DCE8D}" type="doc">
      <dgm:prSet loTypeId="urn:microsoft.com/office/officeart/2005/8/layout/hList7" loCatId="list" qsTypeId="urn:microsoft.com/office/officeart/2005/8/quickstyle/3d1" qsCatId="3D" csTypeId="urn:microsoft.com/office/officeart/2005/8/colors/colorful4" csCatId="colorful" phldr="1"/>
      <dgm:spPr/>
    </dgm:pt>
    <dgm:pt modelId="{A0B5D819-F67F-4FCE-8612-59FFFA45E6EC}">
      <dgm:prSet phldrT="[Texto]" custT="1"/>
      <dgm:spPr/>
      <dgm:t>
        <a:bodyPr/>
        <a:lstStyle/>
        <a:p>
          <a:r>
            <a:rPr lang="es-MX" sz="2000" b="1" dirty="0" smtClean="0"/>
            <a:t>Evaluar y jerarquizarla con relación a otras actividades que compiten por los mismos  o similares recursos.</a:t>
          </a:r>
          <a:endParaRPr lang="es-MX" sz="2000" b="1" dirty="0"/>
        </a:p>
      </dgm:t>
    </dgm:pt>
    <dgm:pt modelId="{A37E0662-CE84-4F0C-857B-5AD74BDF62FC}" type="parTrans" cxnId="{C97A5F57-245C-46FC-8DB0-7B9733E1382B}">
      <dgm:prSet/>
      <dgm:spPr/>
      <dgm:t>
        <a:bodyPr/>
        <a:lstStyle/>
        <a:p>
          <a:endParaRPr lang="es-MX"/>
        </a:p>
      </dgm:t>
    </dgm:pt>
    <dgm:pt modelId="{91AF23E8-BF2B-4BC4-ABAA-8BDD4FC79AFA}" type="sibTrans" cxnId="{C97A5F57-245C-46FC-8DB0-7B9733E1382B}">
      <dgm:prSet/>
      <dgm:spPr/>
      <dgm:t>
        <a:bodyPr/>
        <a:lstStyle/>
        <a:p>
          <a:endParaRPr lang="es-MX"/>
        </a:p>
      </dgm:t>
    </dgm:pt>
    <dgm:pt modelId="{D60FB106-B114-4916-A825-48A7EEB50D88}">
      <dgm:prSet phldrT="[Texto]"/>
      <dgm:spPr/>
      <dgm:t>
        <a:bodyPr/>
        <a:lstStyle/>
        <a:p>
          <a:r>
            <a:rPr lang="es-MX" b="1" dirty="0" smtClean="0"/>
            <a:t>Decidir si lo aprobara o desaprobara</a:t>
          </a:r>
          <a:endParaRPr lang="es-MX" b="1" dirty="0"/>
        </a:p>
      </dgm:t>
    </dgm:pt>
    <dgm:pt modelId="{B35EF62A-F9C7-4A37-BFD6-AB76C9017182}" type="parTrans" cxnId="{6CA67920-37B5-4AC5-B7B2-98A6FF977108}">
      <dgm:prSet/>
      <dgm:spPr/>
      <dgm:t>
        <a:bodyPr/>
        <a:lstStyle/>
        <a:p>
          <a:endParaRPr lang="es-MX"/>
        </a:p>
      </dgm:t>
    </dgm:pt>
    <dgm:pt modelId="{5FB1B2F6-4C23-405F-BCF5-CB703B273510}" type="sibTrans" cxnId="{6CA67920-37B5-4AC5-B7B2-98A6FF977108}">
      <dgm:prSet/>
      <dgm:spPr/>
      <dgm:t>
        <a:bodyPr/>
        <a:lstStyle/>
        <a:p>
          <a:endParaRPr lang="es-MX"/>
        </a:p>
      </dgm:t>
    </dgm:pt>
    <dgm:pt modelId="{77B1178E-B8FB-44FD-BA42-7BCED2E0CAC4}" type="pres">
      <dgm:prSet presAssocID="{379B905E-E616-4BCD-8978-BDAC5E9DCE8D}" presName="Name0" presStyleCnt="0">
        <dgm:presLayoutVars>
          <dgm:dir/>
          <dgm:resizeHandles val="exact"/>
        </dgm:presLayoutVars>
      </dgm:prSet>
      <dgm:spPr/>
    </dgm:pt>
    <dgm:pt modelId="{18AFDF38-40FE-4D8C-B5EB-4E5F7C070FC4}" type="pres">
      <dgm:prSet presAssocID="{379B905E-E616-4BCD-8978-BDAC5E9DCE8D}" presName="fgShape" presStyleLbl="fgShp" presStyleIdx="0" presStyleCnt="1" custLinFactNeighborX="420" custLinFactNeighborY="10256"/>
      <dgm:spPr/>
    </dgm:pt>
    <dgm:pt modelId="{3AA263D6-51FA-493D-A51D-371A484FDA16}" type="pres">
      <dgm:prSet presAssocID="{379B905E-E616-4BCD-8978-BDAC5E9DCE8D}" presName="linComp" presStyleCnt="0"/>
      <dgm:spPr/>
    </dgm:pt>
    <dgm:pt modelId="{6090E12F-E662-4714-B89E-4452C32507D9}" type="pres">
      <dgm:prSet presAssocID="{A0B5D819-F67F-4FCE-8612-59FFFA45E6EC}" presName="compNode" presStyleCnt="0"/>
      <dgm:spPr/>
    </dgm:pt>
    <dgm:pt modelId="{65C38BE3-BEEA-4A4F-95AF-46E7B0ACFA15}" type="pres">
      <dgm:prSet presAssocID="{A0B5D819-F67F-4FCE-8612-59FFFA45E6EC}" presName="bkgdShape" presStyleLbl="node1" presStyleIdx="0" presStyleCnt="2"/>
      <dgm:spPr/>
      <dgm:t>
        <a:bodyPr/>
        <a:lstStyle/>
        <a:p>
          <a:endParaRPr lang="es-MX"/>
        </a:p>
      </dgm:t>
    </dgm:pt>
    <dgm:pt modelId="{D15A71C3-578B-465A-BCFF-6171EF5E7175}" type="pres">
      <dgm:prSet presAssocID="{A0B5D819-F67F-4FCE-8612-59FFFA45E6EC}" presName="nodeTx" presStyleLbl="node1" presStyleIdx="0" presStyleCnt="2">
        <dgm:presLayoutVars>
          <dgm:bulletEnabled val="1"/>
        </dgm:presLayoutVars>
      </dgm:prSet>
      <dgm:spPr/>
      <dgm:t>
        <a:bodyPr/>
        <a:lstStyle/>
        <a:p>
          <a:endParaRPr lang="es-MX"/>
        </a:p>
      </dgm:t>
    </dgm:pt>
    <dgm:pt modelId="{20591C75-460F-429C-AEDC-7F1646303145}" type="pres">
      <dgm:prSet presAssocID="{A0B5D819-F67F-4FCE-8612-59FFFA45E6EC}" presName="invisiNode" presStyleLbl="node1" presStyleIdx="0" presStyleCnt="2"/>
      <dgm:spPr/>
    </dgm:pt>
    <dgm:pt modelId="{05FBDBDF-0BFC-4207-8732-073FD216C176}" type="pres">
      <dgm:prSet presAssocID="{A0B5D819-F67F-4FCE-8612-59FFFA45E6EC}" presName="imagNode" presStyleLbl="fgImgPlace1" presStyleIdx="0" presStyleCnt="2" custScaleX="119162" custScaleY="113444"/>
      <dgm:spPr>
        <a:blipFill rotWithShape="0">
          <a:blip xmlns:r="http://schemas.openxmlformats.org/officeDocument/2006/relationships" r:embed="rId1"/>
          <a:stretch>
            <a:fillRect/>
          </a:stretch>
        </a:blipFill>
      </dgm:spPr>
    </dgm:pt>
    <dgm:pt modelId="{A770B1C7-1CE6-4A98-9AD7-ED33CB8300B3}" type="pres">
      <dgm:prSet presAssocID="{91AF23E8-BF2B-4BC4-ABAA-8BDD4FC79AFA}" presName="sibTrans" presStyleLbl="sibTrans2D1" presStyleIdx="0" presStyleCnt="0"/>
      <dgm:spPr/>
      <dgm:t>
        <a:bodyPr/>
        <a:lstStyle/>
        <a:p>
          <a:endParaRPr lang="es-MX"/>
        </a:p>
      </dgm:t>
    </dgm:pt>
    <dgm:pt modelId="{7688A7E4-1A25-4493-83C5-5D0812277C8E}" type="pres">
      <dgm:prSet presAssocID="{D60FB106-B114-4916-A825-48A7EEB50D88}" presName="compNode" presStyleCnt="0"/>
      <dgm:spPr/>
    </dgm:pt>
    <dgm:pt modelId="{78EE2B09-1967-44ED-828C-07A6D961C530}" type="pres">
      <dgm:prSet presAssocID="{D60FB106-B114-4916-A825-48A7EEB50D88}" presName="bkgdShape" presStyleLbl="node1" presStyleIdx="1" presStyleCnt="2"/>
      <dgm:spPr/>
      <dgm:t>
        <a:bodyPr/>
        <a:lstStyle/>
        <a:p>
          <a:endParaRPr lang="es-MX"/>
        </a:p>
      </dgm:t>
    </dgm:pt>
    <dgm:pt modelId="{CB66E431-B592-4347-BFCE-888E1EE0B135}" type="pres">
      <dgm:prSet presAssocID="{D60FB106-B114-4916-A825-48A7EEB50D88}" presName="nodeTx" presStyleLbl="node1" presStyleIdx="1" presStyleCnt="2">
        <dgm:presLayoutVars>
          <dgm:bulletEnabled val="1"/>
        </dgm:presLayoutVars>
      </dgm:prSet>
      <dgm:spPr/>
      <dgm:t>
        <a:bodyPr/>
        <a:lstStyle/>
        <a:p>
          <a:endParaRPr lang="es-MX"/>
        </a:p>
      </dgm:t>
    </dgm:pt>
    <dgm:pt modelId="{96F6BA5E-47C2-4A98-B925-732E91E0B093}" type="pres">
      <dgm:prSet presAssocID="{D60FB106-B114-4916-A825-48A7EEB50D88}" presName="invisiNode" presStyleLbl="node1" presStyleIdx="1" presStyleCnt="2"/>
      <dgm:spPr/>
    </dgm:pt>
    <dgm:pt modelId="{AF569D59-E2D8-410B-A9BE-ABF6B6DAE44D}" type="pres">
      <dgm:prSet presAssocID="{D60FB106-B114-4916-A825-48A7EEB50D88}" presName="imagNode" presStyleLbl="fgImgPlace1" presStyleIdx="1" presStyleCnt="2" custScaleX="121078" custScaleY="113444"/>
      <dgm:spPr>
        <a:blipFill rotWithShape="0">
          <a:blip xmlns:r="http://schemas.openxmlformats.org/officeDocument/2006/relationships" r:embed="rId2"/>
          <a:stretch>
            <a:fillRect/>
          </a:stretch>
        </a:blipFill>
      </dgm:spPr>
    </dgm:pt>
  </dgm:ptLst>
  <dgm:cxnLst>
    <dgm:cxn modelId="{9FCF2119-7092-48C4-9571-14F0D4AAE057}" type="presOf" srcId="{379B905E-E616-4BCD-8978-BDAC5E9DCE8D}" destId="{77B1178E-B8FB-44FD-BA42-7BCED2E0CAC4}" srcOrd="0" destOrd="0" presId="urn:microsoft.com/office/officeart/2005/8/layout/hList7"/>
    <dgm:cxn modelId="{89DD0647-6040-4323-9D2F-BB8C32D48313}" type="presOf" srcId="{A0B5D819-F67F-4FCE-8612-59FFFA45E6EC}" destId="{65C38BE3-BEEA-4A4F-95AF-46E7B0ACFA15}" srcOrd="0" destOrd="0" presId="urn:microsoft.com/office/officeart/2005/8/layout/hList7"/>
    <dgm:cxn modelId="{1269A583-1221-420B-A5BC-DB02D739BB0D}" type="presOf" srcId="{A0B5D819-F67F-4FCE-8612-59FFFA45E6EC}" destId="{D15A71C3-578B-465A-BCFF-6171EF5E7175}" srcOrd="1" destOrd="0" presId="urn:microsoft.com/office/officeart/2005/8/layout/hList7"/>
    <dgm:cxn modelId="{FCC9A4F3-4195-4158-84CE-FB6332C6BF35}" type="presOf" srcId="{91AF23E8-BF2B-4BC4-ABAA-8BDD4FC79AFA}" destId="{A770B1C7-1CE6-4A98-9AD7-ED33CB8300B3}" srcOrd="0" destOrd="0" presId="urn:microsoft.com/office/officeart/2005/8/layout/hList7"/>
    <dgm:cxn modelId="{93217DCB-C63A-401B-8B59-BC3FC162CF0F}" type="presOf" srcId="{D60FB106-B114-4916-A825-48A7EEB50D88}" destId="{78EE2B09-1967-44ED-828C-07A6D961C530}" srcOrd="0" destOrd="0" presId="urn:microsoft.com/office/officeart/2005/8/layout/hList7"/>
    <dgm:cxn modelId="{9D351937-D182-477C-9474-109E2947011C}" type="presOf" srcId="{D60FB106-B114-4916-A825-48A7EEB50D88}" destId="{CB66E431-B592-4347-BFCE-888E1EE0B135}" srcOrd="1" destOrd="0" presId="urn:microsoft.com/office/officeart/2005/8/layout/hList7"/>
    <dgm:cxn modelId="{C97A5F57-245C-46FC-8DB0-7B9733E1382B}" srcId="{379B905E-E616-4BCD-8978-BDAC5E9DCE8D}" destId="{A0B5D819-F67F-4FCE-8612-59FFFA45E6EC}" srcOrd="0" destOrd="0" parTransId="{A37E0662-CE84-4F0C-857B-5AD74BDF62FC}" sibTransId="{91AF23E8-BF2B-4BC4-ABAA-8BDD4FC79AFA}"/>
    <dgm:cxn modelId="{6CA67920-37B5-4AC5-B7B2-98A6FF977108}" srcId="{379B905E-E616-4BCD-8978-BDAC5E9DCE8D}" destId="{D60FB106-B114-4916-A825-48A7EEB50D88}" srcOrd="1" destOrd="0" parTransId="{B35EF62A-F9C7-4A37-BFD6-AB76C9017182}" sibTransId="{5FB1B2F6-4C23-405F-BCF5-CB703B273510}"/>
    <dgm:cxn modelId="{26215293-5725-4459-9ED3-194C441089AF}" type="presParOf" srcId="{77B1178E-B8FB-44FD-BA42-7BCED2E0CAC4}" destId="{18AFDF38-40FE-4D8C-B5EB-4E5F7C070FC4}" srcOrd="0" destOrd="0" presId="urn:microsoft.com/office/officeart/2005/8/layout/hList7"/>
    <dgm:cxn modelId="{5BB7E849-DE54-477C-8AAA-A757D44A3FD4}" type="presParOf" srcId="{77B1178E-B8FB-44FD-BA42-7BCED2E0CAC4}" destId="{3AA263D6-51FA-493D-A51D-371A484FDA16}" srcOrd="1" destOrd="0" presId="urn:microsoft.com/office/officeart/2005/8/layout/hList7"/>
    <dgm:cxn modelId="{092CE781-71CF-4F36-BCCA-41950DA8AF9F}" type="presParOf" srcId="{3AA263D6-51FA-493D-A51D-371A484FDA16}" destId="{6090E12F-E662-4714-B89E-4452C32507D9}" srcOrd="0" destOrd="0" presId="urn:microsoft.com/office/officeart/2005/8/layout/hList7"/>
    <dgm:cxn modelId="{AF140E60-70D0-4EEC-A947-E9424CF40F93}" type="presParOf" srcId="{6090E12F-E662-4714-B89E-4452C32507D9}" destId="{65C38BE3-BEEA-4A4F-95AF-46E7B0ACFA15}" srcOrd="0" destOrd="0" presId="urn:microsoft.com/office/officeart/2005/8/layout/hList7"/>
    <dgm:cxn modelId="{A5E83325-AD4C-452F-B187-49C4469A9141}" type="presParOf" srcId="{6090E12F-E662-4714-B89E-4452C32507D9}" destId="{D15A71C3-578B-465A-BCFF-6171EF5E7175}" srcOrd="1" destOrd="0" presId="urn:microsoft.com/office/officeart/2005/8/layout/hList7"/>
    <dgm:cxn modelId="{98D5A755-9BE1-4B73-8AAA-0FE1CFA6D680}" type="presParOf" srcId="{6090E12F-E662-4714-B89E-4452C32507D9}" destId="{20591C75-460F-429C-AEDC-7F1646303145}" srcOrd="2" destOrd="0" presId="urn:microsoft.com/office/officeart/2005/8/layout/hList7"/>
    <dgm:cxn modelId="{FAA72043-F454-4851-A969-D98D2A4B7E96}" type="presParOf" srcId="{6090E12F-E662-4714-B89E-4452C32507D9}" destId="{05FBDBDF-0BFC-4207-8732-073FD216C176}" srcOrd="3" destOrd="0" presId="urn:microsoft.com/office/officeart/2005/8/layout/hList7"/>
    <dgm:cxn modelId="{8A2DCDFC-AFD4-4198-A5D6-35FFE41D5FF9}" type="presParOf" srcId="{3AA263D6-51FA-493D-A51D-371A484FDA16}" destId="{A770B1C7-1CE6-4A98-9AD7-ED33CB8300B3}" srcOrd="1" destOrd="0" presId="urn:microsoft.com/office/officeart/2005/8/layout/hList7"/>
    <dgm:cxn modelId="{EBF07F75-6FEC-46FA-A652-40D1864DD30E}" type="presParOf" srcId="{3AA263D6-51FA-493D-A51D-371A484FDA16}" destId="{7688A7E4-1A25-4493-83C5-5D0812277C8E}" srcOrd="2" destOrd="0" presId="urn:microsoft.com/office/officeart/2005/8/layout/hList7"/>
    <dgm:cxn modelId="{55924B2A-7C27-4103-8A8F-72E8A558D387}" type="presParOf" srcId="{7688A7E4-1A25-4493-83C5-5D0812277C8E}" destId="{78EE2B09-1967-44ED-828C-07A6D961C530}" srcOrd="0" destOrd="0" presId="urn:microsoft.com/office/officeart/2005/8/layout/hList7"/>
    <dgm:cxn modelId="{70DCDF14-ACAA-4D06-A14B-0D590416E24D}" type="presParOf" srcId="{7688A7E4-1A25-4493-83C5-5D0812277C8E}" destId="{CB66E431-B592-4347-BFCE-888E1EE0B135}" srcOrd="1" destOrd="0" presId="urn:microsoft.com/office/officeart/2005/8/layout/hList7"/>
    <dgm:cxn modelId="{B5E55C60-B1FF-4787-93DB-14BAE4467BFE}" type="presParOf" srcId="{7688A7E4-1A25-4493-83C5-5D0812277C8E}" destId="{96F6BA5E-47C2-4A98-B925-732E91E0B093}" srcOrd="2" destOrd="0" presId="urn:microsoft.com/office/officeart/2005/8/layout/hList7"/>
    <dgm:cxn modelId="{99FB1955-2567-4EAD-AC39-75EB4D69DC40}" type="presParOf" srcId="{7688A7E4-1A25-4493-83C5-5D0812277C8E}" destId="{AF569D59-E2D8-410B-A9BE-ABF6B6DAE44D}" srcOrd="3" destOrd="0" presId="urn:microsoft.com/office/officeart/2005/8/layout/hList7"/>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7726612-C303-41CB-AD82-FE58F091F80F}" type="doc">
      <dgm:prSet loTypeId="urn:microsoft.com/office/officeart/2005/8/layout/cycle3" loCatId="cycle" qsTypeId="urn:microsoft.com/office/officeart/2005/8/quickstyle/3d1" qsCatId="3D" csTypeId="urn:microsoft.com/office/officeart/2005/8/colors/colorful1" csCatId="colorful" phldr="1"/>
      <dgm:spPr/>
      <dgm:t>
        <a:bodyPr/>
        <a:lstStyle/>
        <a:p>
          <a:endParaRPr lang="es-MX"/>
        </a:p>
      </dgm:t>
    </dgm:pt>
    <dgm:pt modelId="{6A6CB040-749A-4F07-9797-51C159DF23D1}">
      <dgm:prSet phldrT="[Texto]" custT="1"/>
      <dgm:spPr/>
      <dgm:t>
        <a:bodyPr/>
        <a:lstStyle/>
        <a:p>
          <a:r>
            <a:rPr lang="es-MX" sz="2000" b="1" dirty="0" smtClean="0"/>
            <a:t>Metas y objetivos</a:t>
          </a:r>
          <a:endParaRPr lang="es-MX" sz="2000" b="1" dirty="0"/>
        </a:p>
      </dgm:t>
    </dgm:pt>
    <dgm:pt modelId="{932A4F28-610B-4652-87FE-C710ECA44A04}" type="parTrans" cxnId="{4CB7344E-DF8B-4A3D-BC0E-7ABEC70CA3CA}">
      <dgm:prSet/>
      <dgm:spPr/>
      <dgm:t>
        <a:bodyPr/>
        <a:lstStyle/>
        <a:p>
          <a:endParaRPr lang="es-MX" sz="2000">
            <a:solidFill>
              <a:schemeClr val="tx1">
                <a:lumMod val="85000"/>
                <a:lumOff val="15000"/>
              </a:schemeClr>
            </a:solidFill>
          </a:endParaRPr>
        </a:p>
      </dgm:t>
    </dgm:pt>
    <dgm:pt modelId="{36AE6082-0D47-4C39-BC7A-928BD6D2F150}" type="sibTrans" cxnId="{4CB7344E-DF8B-4A3D-BC0E-7ABEC70CA3CA}">
      <dgm:prSet/>
      <dgm:spPr>
        <a:solidFill>
          <a:schemeClr val="tx1"/>
        </a:solidFill>
      </dgm:spPr>
      <dgm:t>
        <a:bodyPr/>
        <a:lstStyle/>
        <a:p>
          <a:endParaRPr lang="es-MX" sz="2000" dirty="0">
            <a:solidFill>
              <a:schemeClr val="tx1">
                <a:lumMod val="85000"/>
                <a:lumOff val="15000"/>
              </a:schemeClr>
            </a:solidFill>
          </a:endParaRPr>
        </a:p>
      </dgm:t>
    </dgm:pt>
    <dgm:pt modelId="{AD4C19AE-6FF4-4164-A3CB-D9DE012210CF}">
      <dgm:prSet phldrT="[Texto]" custT="1"/>
      <dgm:spPr/>
      <dgm:t>
        <a:bodyPr/>
        <a:lstStyle/>
        <a:p>
          <a:endParaRPr lang="es-MX" sz="2000" b="1" dirty="0" smtClean="0"/>
        </a:p>
        <a:p>
          <a:r>
            <a:rPr lang="es-MX" sz="2000" b="1" dirty="0" smtClean="0"/>
            <a:t>Consecuencias de no aprobar la actividad</a:t>
          </a:r>
        </a:p>
        <a:p>
          <a:endParaRPr lang="es-MX" sz="2000" b="1" dirty="0"/>
        </a:p>
      </dgm:t>
    </dgm:pt>
    <dgm:pt modelId="{F804A59F-EBFB-4254-A81C-C6CEFB853BD1}" type="parTrans" cxnId="{82A0F9F0-97A3-4D12-9240-0041DF8FAFE3}">
      <dgm:prSet/>
      <dgm:spPr/>
      <dgm:t>
        <a:bodyPr/>
        <a:lstStyle/>
        <a:p>
          <a:endParaRPr lang="es-MX" sz="2000">
            <a:solidFill>
              <a:schemeClr val="tx1">
                <a:lumMod val="85000"/>
                <a:lumOff val="15000"/>
              </a:schemeClr>
            </a:solidFill>
          </a:endParaRPr>
        </a:p>
      </dgm:t>
    </dgm:pt>
    <dgm:pt modelId="{935E266F-9152-4DC7-BE5C-B165A24A9746}" type="sibTrans" cxnId="{82A0F9F0-97A3-4D12-9240-0041DF8FAFE3}">
      <dgm:prSet/>
      <dgm:spPr/>
      <dgm:t>
        <a:bodyPr/>
        <a:lstStyle/>
        <a:p>
          <a:endParaRPr lang="es-MX" sz="2000">
            <a:solidFill>
              <a:schemeClr val="tx1">
                <a:lumMod val="85000"/>
                <a:lumOff val="15000"/>
              </a:schemeClr>
            </a:solidFill>
          </a:endParaRPr>
        </a:p>
      </dgm:t>
    </dgm:pt>
    <dgm:pt modelId="{1823536A-67FC-498D-8413-4D3D06E330EC}">
      <dgm:prSet phldrT="[Texto]" custT="1"/>
      <dgm:spPr/>
      <dgm:t>
        <a:bodyPr/>
        <a:lstStyle/>
        <a:p>
          <a:endParaRPr lang="es-MX" sz="2000" b="1" dirty="0" smtClean="0"/>
        </a:p>
        <a:p>
          <a:r>
            <a:rPr lang="es-MX" sz="2000" b="1" dirty="0" smtClean="0"/>
            <a:t>Medida de rendimiento</a:t>
          </a:r>
        </a:p>
        <a:p>
          <a:endParaRPr lang="es-MX" sz="2000" b="1" dirty="0"/>
        </a:p>
      </dgm:t>
    </dgm:pt>
    <dgm:pt modelId="{33046C17-169C-4956-B959-78851922E002}" type="parTrans" cxnId="{CD9E49DD-1CCF-4E9F-A2E2-443C30CE5ABE}">
      <dgm:prSet/>
      <dgm:spPr/>
      <dgm:t>
        <a:bodyPr/>
        <a:lstStyle/>
        <a:p>
          <a:endParaRPr lang="es-MX" sz="2000">
            <a:solidFill>
              <a:schemeClr val="tx1">
                <a:lumMod val="85000"/>
                <a:lumOff val="15000"/>
              </a:schemeClr>
            </a:solidFill>
          </a:endParaRPr>
        </a:p>
      </dgm:t>
    </dgm:pt>
    <dgm:pt modelId="{5199AA60-881F-48AA-A296-95838565EC75}" type="sibTrans" cxnId="{CD9E49DD-1CCF-4E9F-A2E2-443C30CE5ABE}">
      <dgm:prSet/>
      <dgm:spPr/>
      <dgm:t>
        <a:bodyPr/>
        <a:lstStyle/>
        <a:p>
          <a:endParaRPr lang="es-MX" sz="2000">
            <a:solidFill>
              <a:schemeClr val="tx1">
                <a:lumMod val="85000"/>
                <a:lumOff val="15000"/>
              </a:schemeClr>
            </a:solidFill>
          </a:endParaRPr>
        </a:p>
      </dgm:t>
    </dgm:pt>
    <dgm:pt modelId="{68078947-FDBE-4B7B-B644-4747D70ECD0A}">
      <dgm:prSet phldrT="[Texto]" custT="1"/>
      <dgm:spPr/>
      <dgm:t>
        <a:bodyPr/>
        <a:lstStyle/>
        <a:p>
          <a:r>
            <a:rPr lang="es-MX" sz="2000" b="1" dirty="0" smtClean="0"/>
            <a:t>Posibles recursos de acción</a:t>
          </a:r>
          <a:endParaRPr lang="es-MX" sz="2000" b="1" dirty="0"/>
        </a:p>
      </dgm:t>
    </dgm:pt>
    <dgm:pt modelId="{47EA3D12-34D0-4EAB-AD23-0977A4B3FE38}" type="parTrans" cxnId="{92221CE5-EEE6-4D84-AFB7-00234616FC0E}">
      <dgm:prSet/>
      <dgm:spPr/>
      <dgm:t>
        <a:bodyPr/>
        <a:lstStyle/>
        <a:p>
          <a:endParaRPr lang="es-MX" sz="2000">
            <a:solidFill>
              <a:schemeClr val="tx1">
                <a:lumMod val="85000"/>
                <a:lumOff val="15000"/>
              </a:schemeClr>
            </a:solidFill>
          </a:endParaRPr>
        </a:p>
      </dgm:t>
    </dgm:pt>
    <dgm:pt modelId="{78CA67FB-8D55-42E9-A697-7EE5ED9EF736}" type="sibTrans" cxnId="{92221CE5-EEE6-4D84-AFB7-00234616FC0E}">
      <dgm:prSet/>
      <dgm:spPr/>
      <dgm:t>
        <a:bodyPr/>
        <a:lstStyle/>
        <a:p>
          <a:endParaRPr lang="es-MX" sz="2000">
            <a:solidFill>
              <a:schemeClr val="tx1">
                <a:lumMod val="85000"/>
                <a:lumOff val="15000"/>
              </a:schemeClr>
            </a:solidFill>
          </a:endParaRPr>
        </a:p>
      </dgm:t>
    </dgm:pt>
    <dgm:pt modelId="{15533738-BDEC-4E15-8ED9-17D2D125471B}">
      <dgm:prSet phldrT="[Texto]" custT="1"/>
      <dgm:spPr/>
      <dgm:t>
        <a:bodyPr/>
        <a:lstStyle/>
        <a:p>
          <a:r>
            <a:rPr lang="es-MX" sz="2000" b="1" dirty="0" smtClean="0"/>
            <a:t>Costos y beneficios</a:t>
          </a:r>
          <a:endParaRPr lang="es-MX" sz="2000" b="1" dirty="0"/>
        </a:p>
      </dgm:t>
    </dgm:pt>
    <dgm:pt modelId="{01A3DE95-2E46-4BEE-B851-750706141F5A}" type="parTrans" cxnId="{D54A56FF-28EF-464B-BF23-71558A875E24}">
      <dgm:prSet/>
      <dgm:spPr/>
      <dgm:t>
        <a:bodyPr/>
        <a:lstStyle/>
        <a:p>
          <a:endParaRPr lang="es-MX" sz="2000">
            <a:solidFill>
              <a:schemeClr val="tx1">
                <a:lumMod val="85000"/>
                <a:lumOff val="15000"/>
              </a:schemeClr>
            </a:solidFill>
          </a:endParaRPr>
        </a:p>
      </dgm:t>
    </dgm:pt>
    <dgm:pt modelId="{528CFF06-F476-4E12-BDE4-952906EC64D0}" type="sibTrans" cxnId="{D54A56FF-28EF-464B-BF23-71558A875E24}">
      <dgm:prSet/>
      <dgm:spPr/>
      <dgm:t>
        <a:bodyPr/>
        <a:lstStyle/>
        <a:p>
          <a:endParaRPr lang="es-MX" sz="2000">
            <a:solidFill>
              <a:schemeClr val="tx1">
                <a:lumMod val="85000"/>
                <a:lumOff val="15000"/>
              </a:schemeClr>
            </a:solidFill>
          </a:endParaRPr>
        </a:p>
      </dgm:t>
    </dgm:pt>
    <dgm:pt modelId="{06DFA9AC-C108-4D90-9FFA-E5CB65497499}" type="pres">
      <dgm:prSet presAssocID="{B7726612-C303-41CB-AD82-FE58F091F80F}" presName="Name0" presStyleCnt="0">
        <dgm:presLayoutVars>
          <dgm:dir/>
          <dgm:resizeHandles val="exact"/>
        </dgm:presLayoutVars>
      </dgm:prSet>
      <dgm:spPr/>
      <dgm:t>
        <a:bodyPr/>
        <a:lstStyle/>
        <a:p>
          <a:endParaRPr lang="es-MX"/>
        </a:p>
      </dgm:t>
    </dgm:pt>
    <dgm:pt modelId="{BE9B5615-54C6-4DF5-A603-88C7148F1250}" type="pres">
      <dgm:prSet presAssocID="{B7726612-C303-41CB-AD82-FE58F091F80F}" presName="cycle" presStyleCnt="0"/>
      <dgm:spPr/>
      <dgm:t>
        <a:bodyPr/>
        <a:lstStyle/>
        <a:p>
          <a:endParaRPr lang="es-MX"/>
        </a:p>
      </dgm:t>
    </dgm:pt>
    <dgm:pt modelId="{F7BBB223-16B2-465D-80D1-29C98E8166A7}" type="pres">
      <dgm:prSet presAssocID="{6A6CB040-749A-4F07-9797-51C159DF23D1}" presName="nodeFirstNode" presStyleLbl="node1" presStyleIdx="0" presStyleCnt="5">
        <dgm:presLayoutVars>
          <dgm:bulletEnabled val="1"/>
        </dgm:presLayoutVars>
      </dgm:prSet>
      <dgm:spPr/>
      <dgm:t>
        <a:bodyPr/>
        <a:lstStyle/>
        <a:p>
          <a:endParaRPr lang="es-MX"/>
        </a:p>
      </dgm:t>
    </dgm:pt>
    <dgm:pt modelId="{2CBFE4DA-397B-4D7F-9B3E-12C5F9CE33BE}" type="pres">
      <dgm:prSet presAssocID="{36AE6082-0D47-4C39-BC7A-928BD6D2F150}" presName="sibTransFirstNode" presStyleLbl="bgShp" presStyleIdx="0" presStyleCnt="1"/>
      <dgm:spPr/>
      <dgm:t>
        <a:bodyPr/>
        <a:lstStyle/>
        <a:p>
          <a:endParaRPr lang="es-MX"/>
        </a:p>
      </dgm:t>
    </dgm:pt>
    <dgm:pt modelId="{C53F917E-1CE5-4DF2-B717-300ADB636C2C}" type="pres">
      <dgm:prSet presAssocID="{AD4C19AE-6FF4-4164-A3CB-D9DE012210CF}" presName="nodeFollowingNodes" presStyleLbl="node1" presStyleIdx="1" presStyleCnt="5" custRadScaleRad="99074" custRadScaleInc="9452">
        <dgm:presLayoutVars>
          <dgm:bulletEnabled val="1"/>
        </dgm:presLayoutVars>
      </dgm:prSet>
      <dgm:spPr/>
      <dgm:t>
        <a:bodyPr/>
        <a:lstStyle/>
        <a:p>
          <a:endParaRPr lang="es-MX"/>
        </a:p>
      </dgm:t>
    </dgm:pt>
    <dgm:pt modelId="{FF810ED1-6020-4CFD-8D34-A948D492DCAD}" type="pres">
      <dgm:prSet presAssocID="{1823536A-67FC-498D-8413-4D3D06E330EC}" presName="nodeFollowingNodes" presStyleLbl="node1" presStyleIdx="2" presStyleCnt="5">
        <dgm:presLayoutVars>
          <dgm:bulletEnabled val="1"/>
        </dgm:presLayoutVars>
      </dgm:prSet>
      <dgm:spPr/>
      <dgm:t>
        <a:bodyPr/>
        <a:lstStyle/>
        <a:p>
          <a:endParaRPr lang="es-MX"/>
        </a:p>
      </dgm:t>
    </dgm:pt>
    <dgm:pt modelId="{F898805F-75D3-41B6-981F-6509F05A7DD1}" type="pres">
      <dgm:prSet presAssocID="{68078947-FDBE-4B7B-B644-4747D70ECD0A}" presName="nodeFollowingNodes" presStyleLbl="node1" presStyleIdx="3" presStyleCnt="5">
        <dgm:presLayoutVars>
          <dgm:bulletEnabled val="1"/>
        </dgm:presLayoutVars>
      </dgm:prSet>
      <dgm:spPr/>
      <dgm:t>
        <a:bodyPr/>
        <a:lstStyle/>
        <a:p>
          <a:endParaRPr lang="es-MX"/>
        </a:p>
      </dgm:t>
    </dgm:pt>
    <dgm:pt modelId="{E2EC2C0C-2FDD-4E3E-82F0-240D507FB842}" type="pres">
      <dgm:prSet presAssocID="{15533738-BDEC-4E15-8ED9-17D2D125471B}" presName="nodeFollowingNodes" presStyleLbl="node1" presStyleIdx="4" presStyleCnt="5">
        <dgm:presLayoutVars>
          <dgm:bulletEnabled val="1"/>
        </dgm:presLayoutVars>
      </dgm:prSet>
      <dgm:spPr/>
      <dgm:t>
        <a:bodyPr/>
        <a:lstStyle/>
        <a:p>
          <a:endParaRPr lang="es-MX"/>
        </a:p>
      </dgm:t>
    </dgm:pt>
  </dgm:ptLst>
  <dgm:cxnLst>
    <dgm:cxn modelId="{4CB7344E-DF8B-4A3D-BC0E-7ABEC70CA3CA}" srcId="{B7726612-C303-41CB-AD82-FE58F091F80F}" destId="{6A6CB040-749A-4F07-9797-51C159DF23D1}" srcOrd="0" destOrd="0" parTransId="{932A4F28-610B-4652-87FE-C710ECA44A04}" sibTransId="{36AE6082-0D47-4C39-BC7A-928BD6D2F150}"/>
    <dgm:cxn modelId="{E9C3BEC3-F1CD-4FDF-BFE1-17E4B6C89C36}" type="presOf" srcId="{6A6CB040-749A-4F07-9797-51C159DF23D1}" destId="{F7BBB223-16B2-465D-80D1-29C98E8166A7}" srcOrd="0" destOrd="0" presId="urn:microsoft.com/office/officeart/2005/8/layout/cycle3"/>
    <dgm:cxn modelId="{82A0F9F0-97A3-4D12-9240-0041DF8FAFE3}" srcId="{B7726612-C303-41CB-AD82-FE58F091F80F}" destId="{AD4C19AE-6FF4-4164-A3CB-D9DE012210CF}" srcOrd="1" destOrd="0" parTransId="{F804A59F-EBFB-4254-A81C-C6CEFB853BD1}" sibTransId="{935E266F-9152-4DC7-BE5C-B165A24A9746}"/>
    <dgm:cxn modelId="{B3362D5F-2EB6-4563-B1A9-921EF70664B7}" type="presOf" srcId="{15533738-BDEC-4E15-8ED9-17D2D125471B}" destId="{E2EC2C0C-2FDD-4E3E-82F0-240D507FB842}" srcOrd="0" destOrd="0" presId="urn:microsoft.com/office/officeart/2005/8/layout/cycle3"/>
    <dgm:cxn modelId="{D54A56FF-28EF-464B-BF23-71558A875E24}" srcId="{B7726612-C303-41CB-AD82-FE58F091F80F}" destId="{15533738-BDEC-4E15-8ED9-17D2D125471B}" srcOrd="4" destOrd="0" parTransId="{01A3DE95-2E46-4BEE-B851-750706141F5A}" sibTransId="{528CFF06-F476-4E12-BDE4-952906EC64D0}"/>
    <dgm:cxn modelId="{89DD9D3A-58B9-415E-BC65-4BF58FEB3BF0}" type="presOf" srcId="{1823536A-67FC-498D-8413-4D3D06E330EC}" destId="{FF810ED1-6020-4CFD-8D34-A948D492DCAD}" srcOrd="0" destOrd="0" presId="urn:microsoft.com/office/officeart/2005/8/layout/cycle3"/>
    <dgm:cxn modelId="{92221CE5-EEE6-4D84-AFB7-00234616FC0E}" srcId="{B7726612-C303-41CB-AD82-FE58F091F80F}" destId="{68078947-FDBE-4B7B-B644-4747D70ECD0A}" srcOrd="3" destOrd="0" parTransId="{47EA3D12-34D0-4EAB-AD23-0977A4B3FE38}" sibTransId="{78CA67FB-8D55-42E9-A697-7EE5ED9EF736}"/>
    <dgm:cxn modelId="{130F2941-B670-414A-9B10-D8475F97CE4E}" type="presOf" srcId="{B7726612-C303-41CB-AD82-FE58F091F80F}" destId="{06DFA9AC-C108-4D90-9FFA-E5CB65497499}" srcOrd="0" destOrd="0" presId="urn:microsoft.com/office/officeart/2005/8/layout/cycle3"/>
    <dgm:cxn modelId="{CD9E49DD-1CCF-4E9F-A2E2-443C30CE5ABE}" srcId="{B7726612-C303-41CB-AD82-FE58F091F80F}" destId="{1823536A-67FC-498D-8413-4D3D06E330EC}" srcOrd="2" destOrd="0" parTransId="{33046C17-169C-4956-B959-78851922E002}" sibTransId="{5199AA60-881F-48AA-A296-95838565EC75}"/>
    <dgm:cxn modelId="{B5D30DE5-4382-4706-BBB4-BA120D5601BE}" type="presOf" srcId="{68078947-FDBE-4B7B-B644-4747D70ECD0A}" destId="{F898805F-75D3-41B6-981F-6509F05A7DD1}" srcOrd="0" destOrd="0" presId="urn:microsoft.com/office/officeart/2005/8/layout/cycle3"/>
    <dgm:cxn modelId="{31081439-F37A-4FBE-A400-8FF9D33B9BBD}" type="presOf" srcId="{36AE6082-0D47-4C39-BC7A-928BD6D2F150}" destId="{2CBFE4DA-397B-4D7F-9B3E-12C5F9CE33BE}" srcOrd="0" destOrd="0" presId="urn:microsoft.com/office/officeart/2005/8/layout/cycle3"/>
    <dgm:cxn modelId="{3C7C4894-BD53-4E81-BCB3-F3122313F61E}" type="presOf" srcId="{AD4C19AE-6FF4-4164-A3CB-D9DE012210CF}" destId="{C53F917E-1CE5-4DF2-B717-300ADB636C2C}" srcOrd="0" destOrd="0" presId="urn:microsoft.com/office/officeart/2005/8/layout/cycle3"/>
    <dgm:cxn modelId="{0AFA83A8-793B-4B05-80BA-E38EE7532DAD}" type="presParOf" srcId="{06DFA9AC-C108-4D90-9FFA-E5CB65497499}" destId="{BE9B5615-54C6-4DF5-A603-88C7148F1250}" srcOrd="0" destOrd="0" presId="urn:microsoft.com/office/officeart/2005/8/layout/cycle3"/>
    <dgm:cxn modelId="{D9BE4CC7-9DF0-4698-9849-89F176E71288}" type="presParOf" srcId="{BE9B5615-54C6-4DF5-A603-88C7148F1250}" destId="{F7BBB223-16B2-465D-80D1-29C98E8166A7}" srcOrd="0" destOrd="0" presId="urn:microsoft.com/office/officeart/2005/8/layout/cycle3"/>
    <dgm:cxn modelId="{2CD61943-CDBA-48F6-ACBE-FB12731B1621}" type="presParOf" srcId="{BE9B5615-54C6-4DF5-A603-88C7148F1250}" destId="{2CBFE4DA-397B-4D7F-9B3E-12C5F9CE33BE}" srcOrd="1" destOrd="0" presId="urn:microsoft.com/office/officeart/2005/8/layout/cycle3"/>
    <dgm:cxn modelId="{E5052043-76DF-4CC4-8517-5264606C3CC4}" type="presParOf" srcId="{BE9B5615-54C6-4DF5-A603-88C7148F1250}" destId="{C53F917E-1CE5-4DF2-B717-300ADB636C2C}" srcOrd="2" destOrd="0" presId="urn:microsoft.com/office/officeart/2005/8/layout/cycle3"/>
    <dgm:cxn modelId="{A92BB848-2096-4B09-98B1-7F2F5039CBC0}" type="presParOf" srcId="{BE9B5615-54C6-4DF5-A603-88C7148F1250}" destId="{FF810ED1-6020-4CFD-8D34-A948D492DCAD}" srcOrd="3" destOrd="0" presId="urn:microsoft.com/office/officeart/2005/8/layout/cycle3"/>
    <dgm:cxn modelId="{CB27E09D-CF2C-48CF-B880-7B55493A4B09}" type="presParOf" srcId="{BE9B5615-54C6-4DF5-A603-88C7148F1250}" destId="{F898805F-75D3-41B6-981F-6509F05A7DD1}" srcOrd="4" destOrd="0" presId="urn:microsoft.com/office/officeart/2005/8/layout/cycle3"/>
    <dgm:cxn modelId="{4EF3435F-1CC8-4EE1-A2BE-3D006259A7AD}" type="presParOf" srcId="{BE9B5615-54C6-4DF5-A603-88C7148F1250}" destId="{E2EC2C0C-2FDD-4E3E-82F0-240D507FB842}" srcOrd="5" destOrd="0" presId="urn:microsoft.com/office/officeart/2005/8/layout/cycle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EED1E2A-A162-43E7-81A9-D49D5C1A0E2F}" type="doc">
      <dgm:prSet loTypeId="urn:microsoft.com/office/officeart/2009/layout/CircleArrowProcess" loCatId="cycle" qsTypeId="urn:microsoft.com/office/officeart/2005/8/quickstyle/3d1" qsCatId="3D" csTypeId="urn:microsoft.com/office/officeart/2005/8/colors/colorful1#5" csCatId="colorful" phldr="1"/>
      <dgm:spPr/>
      <dgm:t>
        <a:bodyPr/>
        <a:lstStyle/>
        <a:p>
          <a:endParaRPr lang="es-MX"/>
        </a:p>
      </dgm:t>
    </dgm:pt>
    <dgm:pt modelId="{0937D89B-53BB-4EED-BD55-E025DBBE9626}">
      <dgm:prSet phldrT="[Texto]"/>
      <dgm:spPr/>
      <dgm:t>
        <a:bodyPr/>
        <a:lstStyle/>
        <a:p>
          <a:r>
            <a:rPr lang="es-MX" b="1" dirty="0" smtClean="0"/>
            <a:t>Exceso en el Número de Paquetes</a:t>
          </a:r>
          <a:endParaRPr lang="es-MX" b="1" dirty="0"/>
        </a:p>
      </dgm:t>
    </dgm:pt>
    <dgm:pt modelId="{FF048F80-5B16-49FB-82C7-BE0FA54D4F9E}" type="parTrans" cxnId="{C809654B-DA67-4E48-9426-365BFC3DDB23}">
      <dgm:prSet/>
      <dgm:spPr/>
      <dgm:t>
        <a:bodyPr/>
        <a:lstStyle/>
        <a:p>
          <a:endParaRPr lang="es-MX"/>
        </a:p>
      </dgm:t>
    </dgm:pt>
    <dgm:pt modelId="{D1D3D89A-7942-46A7-B049-A5D52F05DC92}" type="sibTrans" cxnId="{C809654B-DA67-4E48-9426-365BFC3DDB23}">
      <dgm:prSet/>
      <dgm:spPr/>
      <dgm:t>
        <a:bodyPr/>
        <a:lstStyle/>
        <a:p>
          <a:endParaRPr lang="es-MX"/>
        </a:p>
      </dgm:t>
    </dgm:pt>
    <dgm:pt modelId="{F9BF0AF0-1913-484A-9ABC-69C93A67F690}">
      <dgm:prSet phldrT="[Texto]"/>
      <dgm:spPr/>
      <dgm:t>
        <a:bodyPr/>
        <a:lstStyle/>
        <a:p>
          <a:r>
            <a:rPr lang="es-MX" b="1" dirty="0" smtClean="0"/>
            <a:t>Jerarquizar paquetes que se consideran obligatorios</a:t>
          </a:r>
          <a:endParaRPr lang="es-MX" b="1" dirty="0"/>
        </a:p>
      </dgm:t>
    </dgm:pt>
    <dgm:pt modelId="{4374642A-7DF9-493C-9000-C1EE9D4BDF67}" type="parTrans" cxnId="{E17E0687-6A4F-44AB-88D7-3DD3AD9FD880}">
      <dgm:prSet/>
      <dgm:spPr/>
      <dgm:t>
        <a:bodyPr/>
        <a:lstStyle/>
        <a:p>
          <a:endParaRPr lang="es-MX"/>
        </a:p>
      </dgm:t>
    </dgm:pt>
    <dgm:pt modelId="{DD80F2C0-AFD7-4109-B503-931DFB1F0D25}" type="sibTrans" cxnId="{E17E0687-6A4F-44AB-88D7-3DD3AD9FD880}">
      <dgm:prSet/>
      <dgm:spPr/>
      <dgm:t>
        <a:bodyPr/>
        <a:lstStyle/>
        <a:p>
          <a:endParaRPr lang="es-MX"/>
        </a:p>
      </dgm:t>
    </dgm:pt>
    <dgm:pt modelId="{9C0E3695-2617-4DFC-9614-3C3D67D087EC}">
      <dgm:prSet phldrT="[Texto]"/>
      <dgm:spPr/>
      <dgm:t>
        <a:bodyPr/>
        <a:lstStyle/>
        <a:p>
          <a:r>
            <a:rPr lang="es-MX" b="1" dirty="0" smtClean="0"/>
            <a:t>Insuficiencia para juzgar la importancia</a:t>
          </a:r>
          <a:endParaRPr lang="es-MX" b="1" dirty="0"/>
        </a:p>
      </dgm:t>
    </dgm:pt>
    <dgm:pt modelId="{E5EA5107-63AA-45EE-B815-47A7BCD6076E}" type="parTrans" cxnId="{4EA44F2B-7017-4B55-94EF-25F43DE99F3C}">
      <dgm:prSet/>
      <dgm:spPr/>
      <dgm:t>
        <a:bodyPr/>
        <a:lstStyle/>
        <a:p>
          <a:endParaRPr lang="es-MX"/>
        </a:p>
      </dgm:t>
    </dgm:pt>
    <dgm:pt modelId="{58FC99A1-926E-4C9D-A3CF-B2FF5D384ADE}" type="sibTrans" cxnId="{4EA44F2B-7017-4B55-94EF-25F43DE99F3C}">
      <dgm:prSet/>
      <dgm:spPr/>
      <dgm:t>
        <a:bodyPr/>
        <a:lstStyle/>
        <a:p>
          <a:endParaRPr lang="es-MX"/>
        </a:p>
      </dgm:t>
    </dgm:pt>
    <dgm:pt modelId="{1EED3F63-2F3A-437D-ADA8-842B242F9355}" type="pres">
      <dgm:prSet presAssocID="{FEED1E2A-A162-43E7-81A9-D49D5C1A0E2F}" presName="Name0" presStyleCnt="0">
        <dgm:presLayoutVars>
          <dgm:chMax val="7"/>
          <dgm:chPref val="7"/>
          <dgm:dir/>
          <dgm:animLvl val="lvl"/>
        </dgm:presLayoutVars>
      </dgm:prSet>
      <dgm:spPr/>
      <dgm:t>
        <a:bodyPr/>
        <a:lstStyle/>
        <a:p>
          <a:endParaRPr lang="es-MX"/>
        </a:p>
      </dgm:t>
    </dgm:pt>
    <dgm:pt modelId="{78960C03-C68C-419C-8C96-40E061E11F73}" type="pres">
      <dgm:prSet presAssocID="{0937D89B-53BB-4EED-BD55-E025DBBE9626}" presName="Accent1" presStyleCnt="0"/>
      <dgm:spPr/>
      <dgm:t>
        <a:bodyPr/>
        <a:lstStyle/>
        <a:p>
          <a:endParaRPr lang="es-MX"/>
        </a:p>
      </dgm:t>
    </dgm:pt>
    <dgm:pt modelId="{BC747B6F-9C67-4E60-9F67-4B92E39A5AB2}" type="pres">
      <dgm:prSet presAssocID="{0937D89B-53BB-4EED-BD55-E025DBBE9626}" presName="Accent" presStyleLbl="node1" presStyleIdx="0" presStyleCnt="3"/>
      <dgm:spPr/>
      <dgm:t>
        <a:bodyPr/>
        <a:lstStyle/>
        <a:p>
          <a:endParaRPr lang="es-MX"/>
        </a:p>
      </dgm:t>
    </dgm:pt>
    <dgm:pt modelId="{6C1CBCA3-4A7C-4CC9-A6F3-63CC89AFB526}" type="pres">
      <dgm:prSet presAssocID="{0937D89B-53BB-4EED-BD55-E025DBBE9626}" presName="Parent1" presStyleLbl="revTx" presStyleIdx="0" presStyleCnt="3">
        <dgm:presLayoutVars>
          <dgm:chMax val="1"/>
          <dgm:chPref val="1"/>
          <dgm:bulletEnabled val="1"/>
        </dgm:presLayoutVars>
      </dgm:prSet>
      <dgm:spPr/>
      <dgm:t>
        <a:bodyPr/>
        <a:lstStyle/>
        <a:p>
          <a:endParaRPr lang="es-MX"/>
        </a:p>
      </dgm:t>
    </dgm:pt>
    <dgm:pt modelId="{4F5877CC-17C7-4E15-9E17-1E0A9CEB81FC}" type="pres">
      <dgm:prSet presAssocID="{F9BF0AF0-1913-484A-9ABC-69C93A67F690}" presName="Accent2" presStyleCnt="0"/>
      <dgm:spPr/>
      <dgm:t>
        <a:bodyPr/>
        <a:lstStyle/>
        <a:p>
          <a:endParaRPr lang="es-MX"/>
        </a:p>
      </dgm:t>
    </dgm:pt>
    <dgm:pt modelId="{1D1B18B3-50F7-44F0-A312-079D6CE76BEE}" type="pres">
      <dgm:prSet presAssocID="{F9BF0AF0-1913-484A-9ABC-69C93A67F690}" presName="Accent" presStyleLbl="node1" presStyleIdx="1" presStyleCnt="3"/>
      <dgm:spPr/>
      <dgm:t>
        <a:bodyPr/>
        <a:lstStyle/>
        <a:p>
          <a:endParaRPr lang="es-MX"/>
        </a:p>
      </dgm:t>
    </dgm:pt>
    <dgm:pt modelId="{D6AA5AFC-B313-4231-B39B-37386DD8345C}" type="pres">
      <dgm:prSet presAssocID="{F9BF0AF0-1913-484A-9ABC-69C93A67F690}" presName="Parent2" presStyleLbl="revTx" presStyleIdx="1" presStyleCnt="3">
        <dgm:presLayoutVars>
          <dgm:chMax val="1"/>
          <dgm:chPref val="1"/>
          <dgm:bulletEnabled val="1"/>
        </dgm:presLayoutVars>
      </dgm:prSet>
      <dgm:spPr/>
      <dgm:t>
        <a:bodyPr/>
        <a:lstStyle/>
        <a:p>
          <a:endParaRPr lang="es-MX"/>
        </a:p>
      </dgm:t>
    </dgm:pt>
    <dgm:pt modelId="{988AE062-1F73-42ED-90CC-61B91F4102AE}" type="pres">
      <dgm:prSet presAssocID="{9C0E3695-2617-4DFC-9614-3C3D67D087EC}" presName="Accent3" presStyleCnt="0"/>
      <dgm:spPr/>
      <dgm:t>
        <a:bodyPr/>
        <a:lstStyle/>
        <a:p>
          <a:endParaRPr lang="es-MX"/>
        </a:p>
      </dgm:t>
    </dgm:pt>
    <dgm:pt modelId="{15ABF73C-8DB4-4401-9719-D1856035E878}" type="pres">
      <dgm:prSet presAssocID="{9C0E3695-2617-4DFC-9614-3C3D67D087EC}" presName="Accent" presStyleLbl="node1" presStyleIdx="2" presStyleCnt="3"/>
      <dgm:spPr/>
      <dgm:t>
        <a:bodyPr/>
        <a:lstStyle/>
        <a:p>
          <a:endParaRPr lang="es-MX"/>
        </a:p>
      </dgm:t>
    </dgm:pt>
    <dgm:pt modelId="{53AF7840-F703-46BD-AACD-C1BE07EB58BC}" type="pres">
      <dgm:prSet presAssocID="{9C0E3695-2617-4DFC-9614-3C3D67D087EC}" presName="Parent3" presStyleLbl="revTx" presStyleIdx="2" presStyleCnt="3">
        <dgm:presLayoutVars>
          <dgm:chMax val="1"/>
          <dgm:chPref val="1"/>
          <dgm:bulletEnabled val="1"/>
        </dgm:presLayoutVars>
      </dgm:prSet>
      <dgm:spPr/>
      <dgm:t>
        <a:bodyPr/>
        <a:lstStyle/>
        <a:p>
          <a:endParaRPr lang="es-MX"/>
        </a:p>
      </dgm:t>
    </dgm:pt>
  </dgm:ptLst>
  <dgm:cxnLst>
    <dgm:cxn modelId="{E17E0687-6A4F-44AB-88D7-3DD3AD9FD880}" srcId="{FEED1E2A-A162-43E7-81A9-D49D5C1A0E2F}" destId="{F9BF0AF0-1913-484A-9ABC-69C93A67F690}" srcOrd="1" destOrd="0" parTransId="{4374642A-7DF9-493C-9000-C1EE9D4BDF67}" sibTransId="{DD80F2C0-AFD7-4109-B503-931DFB1F0D25}"/>
    <dgm:cxn modelId="{4C165674-3353-4482-AB01-BB2C30FB63B2}" type="presOf" srcId="{0937D89B-53BB-4EED-BD55-E025DBBE9626}" destId="{6C1CBCA3-4A7C-4CC9-A6F3-63CC89AFB526}" srcOrd="0" destOrd="0" presId="urn:microsoft.com/office/officeart/2009/layout/CircleArrowProcess"/>
    <dgm:cxn modelId="{23CBF459-A822-4B1A-A160-8955B2666F06}" type="presOf" srcId="{F9BF0AF0-1913-484A-9ABC-69C93A67F690}" destId="{D6AA5AFC-B313-4231-B39B-37386DD8345C}" srcOrd="0" destOrd="0" presId="urn:microsoft.com/office/officeart/2009/layout/CircleArrowProcess"/>
    <dgm:cxn modelId="{328C0704-186C-4C91-BB83-01CA453DE2EB}" type="presOf" srcId="{9C0E3695-2617-4DFC-9614-3C3D67D087EC}" destId="{53AF7840-F703-46BD-AACD-C1BE07EB58BC}" srcOrd="0" destOrd="0" presId="urn:microsoft.com/office/officeart/2009/layout/CircleArrowProcess"/>
    <dgm:cxn modelId="{C809654B-DA67-4E48-9426-365BFC3DDB23}" srcId="{FEED1E2A-A162-43E7-81A9-D49D5C1A0E2F}" destId="{0937D89B-53BB-4EED-BD55-E025DBBE9626}" srcOrd="0" destOrd="0" parTransId="{FF048F80-5B16-49FB-82C7-BE0FA54D4F9E}" sibTransId="{D1D3D89A-7942-46A7-B049-A5D52F05DC92}"/>
    <dgm:cxn modelId="{AACA29B6-3F3A-4471-B763-962416FAB932}" type="presOf" srcId="{FEED1E2A-A162-43E7-81A9-D49D5C1A0E2F}" destId="{1EED3F63-2F3A-437D-ADA8-842B242F9355}" srcOrd="0" destOrd="0" presId="urn:microsoft.com/office/officeart/2009/layout/CircleArrowProcess"/>
    <dgm:cxn modelId="{4EA44F2B-7017-4B55-94EF-25F43DE99F3C}" srcId="{FEED1E2A-A162-43E7-81A9-D49D5C1A0E2F}" destId="{9C0E3695-2617-4DFC-9614-3C3D67D087EC}" srcOrd="2" destOrd="0" parTransId="{E5EA5107-63AA-45EE-B815-47A7BCD6076E}" sibTransId="{58FC99A1-926E-4C9D-A3CF-B2FF5D384ADE}"/>
    <dgm:cxn modelId="{967DDFE7-8752-45CA-8BEF-0AF0B94F2F52}" type="presParOf" srcId="{1EED3F63-2F3A-437D-ADA8-842B242F9355}" destId="{78960C03-C68C-419C-8C96-40E061E11F73}" srcOrd="0" destOrd="0" presId="urn:microsoft.com/office/officeart/2009/layout/CircleArrowProcess"/>
    <dgm:cxn modelId="{5480F7E8-378D-429E-B9D8-4AED392B382C}" type="presParOf" srcId="{78960C03-C68C-419C-8C96-40E061E11F73}" destId="{BC747B6F-9C67-4E60-9F67-4B92E39A5AB2}" srcOrd="0" destOrd="0" presId="urn:microsoft.com/office/officeart/2009/layout/CircleArrowProcess"/>
    <dgm:cxn modelId="{BD68398B-BDDB-446F-93E4-49A9868005E8}" type="presParOf" srcId="{1EED3F63-2F3A-437D-ADA8-842B242F9355}" destId="{6C1CBCA3-4A7C-4CC9-A6F3-63CC89AFB526}" srcOrd="1" destOrd="0" presId="urn:microsoft.com/office/officeart/2009/layout/CircleArrowProcess"/>
    <dgm:cxn modelId="{021E05EF-CCF2-471F-88C4-FF0EE88094BF}" type="presParOf" srcId="{1EED3F63-2F3A-437D-ADA8-842B242F9355}" destId="{4F5877CC-17C7-4E15-9E17-1E0A9CEB81FC}" srcOrd="2" destOrd="0" presId="urn:microsoft.com/office/officeart/2009/layout/CircleArrowProcess"/>
    <dgm:cxn modelId="{8EC34323-B927-40E6-8B82-2150C9F40366}" type="presParOf" srcId="{4F5877CC-17C7-4E15-9E17-1E0A9CEB81FC}" destId="{1D1B18B3-50F7-44F0-A312-079D6CE76BEE}" srcOrd="0" destOrd="0" presId="urn:microsoft.com/office/officeart/2009/layout/CircleArrowProcess"/>
    <dgm:cxn modelId="{DB7FDC23-2600-4437-A1B4-7DE30A9CD419}" type="presParOf" srcId="{1EED3F63-2F3A-437D-ADA8-842B242F9355}" destId="{D6AA5AFC-B313-4231-B39B-37386DD8345C}" srcOrd="3" destOrd="0" presId="urn:microsoft.com/office/officeart/2009/layout/CircleArrowProcess"/>
    <dgm:cxn modelId="{6CE1445E-10D0-453D-B2F8-40AB065A82A6}" type="presParOf" srcId="{1EED3F63-2F3A-437D-ADA8-842B242F9355}" destId="{988AE062-1F73-42ED-90CC-61B91F4102AE}" srcOrd="4" destOrd="0" presId="urn:microsoft.com/office/officeart/2009/layout/CircleArrowProcess"/>
    <dgm:cxn modelId="{49C1D684-A05A-4CB7-9735-1ECC848E514C}" type="presParOf" srcId="{988AE062-1F73-42ED-90CC-61B91F4102AE}" destId="{15ABF73C-8DB4-4401-9719-D1856035E878}" srcOrd="0" destOrd="0" presId="urn:microsoft.com/office/officeart/2009/layout/CircleArrowProcess"/>
    <dgm:cxn modelId="{39A36CF0-F13D-4320-AC6B-EFAAA44CB1E6}" type="presParOf" srcId="{1EED3F63-2F3A-437D-ADA8-842B242F9355}" destId="{53AF7840-F703-46BD-AACD-C1BE07EB58BC}" srcOrd="5" destOrd="0" presId="urn:microsoft.com/office/officeart/2009/layout/CircleArrowProcess"/>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3.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47FC68-D23B-4B69-9EA5-7B7113EEC8C0}" type="datetimeFigureOut">
              <a:rPr lang="es-MX" smtClean="0"/>
              <a:pPr/>
              <a:t>24/03/2014</a:t>
            </a:fld>
            <a:endParaRPr lang="es-MX"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825402-A144-4413-9962-533EEC834B64}" type="slidenum">
              <a:rPr lang="es-MX" smtClean="0"/>
              <a:pPr/>
              <a:t>‹Nº›</a:t>
            </a:fld>
            <a:endParaRPr lang="es-MX"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A825402-A144-4413-9962-533EEC834B64}" type="slidenum">
              <a:rPr lang="es-MX" smtClean="0"/>
              <a:pPr/>
              <a:t>1</a:t>
            </a:fld>
            <a:endParaRPr lang="es-MX"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5A825402-A144-4413-9962-533EEC834B64}" type="slidenum">
              <a:rPr lang="es-MX" smtClean="0"/>
              <a:pPr/>
              <a:t>10</a:t>
            </a:fld>
            <a:endParaRPr lang="es-MX"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5A825402-A144-4413-9962-533EEC834B64}" type="slidenum">
              <a:rPr lang="es-MX" smtClean="0"/>
              <a:pPr/>
              <a:t>11</a:t>
            </a:fld>
            <a:endParaRPr lang="es-MX"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A825402-A144-4413-9962-533EEC834B64}" type="slidenum">
              <a:rPr lang="es-MX" smtClean="0"/>
              <a:pPr/>
              <a:t>12</a:t>
            </a:fld>
            <a:endParaRPr lang="es-MX"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A825402-A144-4413-9962-533EEC834B64}" type="slidenum">
              <a:rPr lang="es-MX" smtClean="0"/>
              <a:pPr/>
              <a:t>13</a:t>
            </a:fld>
            <a:endParaRPr lang="es-MX"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A825402-A144-4413-9962-533EEC834B64}" type="slidenum">
              <a:rPr lang="es-MX" smtClean="0"/>
              <a:pPr/>
              <a:t>2</a:t>
            </a:fld>
            <a:endParaRPr lang="es-MX"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A825402-A144-4413-9962-533EEC834B64}" type="slidenum">
              <a:rPr lang="es-MX" smtClean="0"/>
              <a:pPr/>
              <a:t>3</a:t>
            </a:fld>
            <a:endParaRPr lang="es-MX"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A825402-A144-4413-9962-533EEC834B64}" type="slidenum">
              <a:rPr lang="es-MX" smtClean="0"/>
              <a:pPr/>
              <a:t>4</a:t>
            </a:fld>
            <a:endParaRPr lang="es-MX"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A825402-A144-4413-9962-533EEC834B64}" type="slidenum">
              <a:rPr lang="es-MX" smtClean="0"/>
              <a:pPr/>
              <a:t>5</a:t>
            </a:fld>
            <a:endParaRPr lang="es-MX"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5A825402-A144-4413-9962-533EEC834B64}" type="slidenum">
              <a:rPr lang="es-MX" smtClean="0"/>
              <a:pPr/>
              <a:t>6</a:t>
            </a:fld>
            <a:endParaRPr lang="es-MX"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5A825402-A144-4413-9962-533EEC834B64}" type="slidenum">
              <a:rPr lang="es-MX" smtClean="0"/>
              <a:pPr/>
              <a:t>7</a:t>
            </a:fld>
            <a:endParaRPr lang="es-MX"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5A825402-A144-4413-9962-533EEC834B64}" type="slidenum">
              <a:rPr lang="es-MX" smtClean="0"/>
              <a:pPr/>
              <a:t>8</a:t>
            </a:fld>
            <a:endParaRPr lang="es-MX"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5A825402-A144-4413-9962-533EEC834B64}" type="slidenum">
              <a:rPr lang="es-MX" smtClean="0"/>
              <a:pPr/>
              <a:t>9</a:t>
            </a:fld>
            <a:endParaRPr lang="es-MX"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24/03/2014</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24/03/2014</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24/03/2014</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24/03/2014</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books.google.com.mx/books?id=9TIFZXydr5kC&amp;pg=PA199&amp;dq=presupuesto+base+cero&amp;hl=es&amp;sa=X&amp;ei=TEcwU93EGYae2wXP0ICQDA&amp;ved=0CDsQ6AEwAw"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hyperlink" Target="http://books.google.com.mx/books?id=mbobGfzJ5-YC&amp;pg=PA27&amp;dq=presupuesto+base+cero&amp;hl=es&amp;sa=X&amp;ei=TEcwU93EGYae2wXP0ICQDA&amp;ved=0CC0Q6AEwAA"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3"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4"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547664" y="2564904"/>
            <a:ext cx="6336704" cy="2754600"/>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a:t>
            </a:r>
            <a:r>
              <a:rPr lang="es-MX" sz="2800" b="1" dirty="0" smtClean="0">
                <a:latin typeface="Arial" pitchFamily="34" charset="0"/>
                <a:cs typeface="Arial" pitchFamily="34" charset="0"/>
              </a:rPr>
              <a:t>Contaduría</a:t>
            </a: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 </a:t>
            </a:r>
            <a:r>
              <a:rPr lang="es-MX" sz="2800" b="1" dirty="0" smtClean="0"/>
              <a:t>Presupuestos Base Cero</a:t>
            </a:r>
            <a:endParaRPr lang="es-MX" sz="22600" b="1" dirty="0" smtClean="0">
              <a:latin typeface="Arial" pitchFamily="34" charset="0"/>
              <a:cs typeface="Arial" pitchFamily="34" charset="0"/>
            </a:endParaRPr>
          </a:p>
          <a:p>
            <a:pPr algn="ctr"/>
            <a:endParaRPr lang="es-MX" sz="2000" b="1" dirty="0">
              <a:solidFill>
                <a:prstClr val="black"/>
              </a:solidFill>
              <a:latin typeface="Arial" pitchFamily="34" charset="0"/>
              <a:cs typeface="Arial" pitchFamily="34" charset="0"/>
            </a:endParaRPr>
          </a:p>
          <a:p>
            <a:pPr algn="ctr"/>
            <a:r>
              <a:rPr lang="es-MX" sz="2300" b="1" dirty="0" smtClean="0">
                <a:latin typeface="Arial" pitchFamily="34" charset="0"/>
                <a:cs typeface="Arial" pitchFamily="34" charset="0"/>
              </a:rPr>
              <a:t>L.C. Beatriz Caballero Máximo</a:t>
            </a: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Enero – Junio 2014</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xmlns=""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755576" y="260648"/>
            <a:ext cx="7920880" cy="1631216"/>
          </a:xfrm>
          <a:prstGeom prst="rect">
            <a:avLst/>
          </a:prstGeom>
        </p:spPr>
        <p:txBody>
          <a:bodyPr wrap="square">
            <a:spAutoFit/>
          </a:bodyPr>
          <a:lstStyle/>
          <a:p>
            <a:pPr algn="ctr"/>
            <a:r>
              <a:rPr lang="es-MX" sz="3200" b="1" dirty="0" smtClean="0">
                <a:solidFill>
                  <a:schemeClr val="tx2">
                    <a:lumMod val="75000"/>
                  </a:schemeClr>
                </a:solidFill>
              </a:rPr>
              <a:t>Problemas en el proceso de jerarquización de los paquetes de decisión</a:t>
            </a:r>
          </a:p>
          <a:p>
            <a:endParaRPr lang="es-MX" b="1" dirty="0" smtClean="0">
              <a:solidFill>
                <a:schemeClr val="bg1"/>
              </a:solidFill>
            </a:endParaRPr>
          </a:p>
          <a:p>
            <a:endParaRPr lang="es-MX" b="1" dirty="0" smtClean="0">
              <a:solidFill>
                <a:schemeClr val="bg1"/>
              </a:solidFill>
            </a:endParaRPr>
          </a:p>
        </p:txBody>
      </p:sp>
      <p:graphicFrame>
        <p:nvGraphicFramePr>
          <p:cNvPr id="3" name="2 Diagrama"/>
          <p:cNvGraphicFramePr/>
          <p:nvPr>
            <p:extLst>
              <p:ext uri="{D42A27DB-BD31-4B8C-83A1-F6EECF244321}">
                <p14:modId xmlns="" xmlns:p14="http://schemas.microsoft.com/office/powerpoint/2010/main" val="1021902341"/>
              </p:ext>
            </p:extLst>
          </p:nvPr>
        </p:nvGraphicFramePr>
        <p:xfrm>
          <a:off x="251520" y="1124744"/>
          <a:ext cx="5328592" cy="54452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6" descr="http://3.bp.blogspot.com/_Cv1BCePmKyg/TU9ERhAuTlI/AAAAAAAACXc/cZ8qr2Zshxg/s400/recu+fin.png"/>
          <p:cNvPicPr>
            <a:picLocks noChangeAspect="1" noChangeArrowheads="1"/>
          </p:cNvPicPr>
          <p:nvPr/>
        </p:nvPicPr>
        <p:blipFill>
          <a:blip r:embed="rId8" cstate="print"/>
          <a:srcRect/>
          <a:stretch>
            <a:fillRect/>
          </a:stretch>
        </p:blipFill>
        <p:spPr bwMode="auto">
          <a:xfrm>
            <a:off x="5580112" y="2492896"/>
            <a:ext cx="3096344" cy="2376264"/>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f3.mb-content.com/pictures/257/56/8/856257_GUDVWPAKMSSKOHA.jpg"/>
          <p:cNvPicPr>
            <a:picLocks noChangeAspect="1" noChangeArrowheads="1"/>
          </p:cNvPicPr>
          <p:nvPr/>
        </p:nvPicPr>
        <p:blipFill>
          <a:blip r:embed="rId3" cstate="print"/>
          <a:srcRect/>
          <a:stretch>
            <a:fillRect/>
          </a:stretch>
        </p:blipFill>
        <p:spPr bwMode="auto">
          <a:xfrm rot="20026181">
            <a:off x="2359645" y="1755817"/>
            <a:ext cx="4476750" cy="2762251"/>
          </a:xfrm>
          <a:prstGeom prst="ellipse">
            <a:avLst/>
          </a:prstGeom>
          <a:ln>
            <a:noFill/>
          </a:ln>
          <a:effectLst>
            <a:softEdge rad="112500"/>
          </a:effectLst>
        </p:spPr>
      </p:pic>
      <p:sp>
        <p:nvSpPr>
          <p:cNvPr id="3" name="2 CuadroTexto"/>
          <p:cNvSpPr txBox="1"/>
          <p:nvPr/>
        </p:nvSpPr>
        <p:spPr>
          <a:xfrm>
            <a:off x="611560" y="1124744"/>
            <a:ext cx="2195736" cy="3477875"/>
          </a:xfrm>
          <a:prstGeom prst="rect">
            <a:avLst/>
          </a:prstGeom>
          <a:solidFill>
            <a:srgbClr val="C00000"/>
          </a:solidFill>
          <a:scene3d>
            <a:camera prst="orthographicFront"/>
            <a:lightRig rig="threePt" dir="t"/>
          </a:scene3d>
          <a:sp3d>
            <a:bevelT/>
          </a:sp3d>
        </p:spPr>
        <p:style>
          <a:lnRef idx="1">
            <a:schemeClr val="accent3"/>
          </a:lnRef>
          <a:fillRef idx="2">
            <a:schemeClr val="accent3"/>
          </a:fillRef>
          <a:effectRef idx="1">
            <a:schemeClr val="accent3"/>
          </a:effectRef>
          <a:fontRef idx="minor">
            <a:schemeClr val="dk1"/>
          </a:fontRef>
        </p:style>
        <p:txBody>
          <a:bodyPr wrap="square" rtlCol="0">
            <a:spAutoFit/>
          </a:bodyPr>
          <a:lstStyle/>
          <a:p>
            <a:endParaRPr lang="es-MX" sz="2000" dirty="0" smtClean="0">
              <a:solidFill>
                <a:sysClr val="windowText" lastClr="000000"/>
              </a:solidFill>
            </a:endParaRPr>
          </a:p>
          <a:p>
            <a:r>
              <a:rPr lang="es-MX" sz="2000" b="1" dirty="0" smtClean="0">
                <a:solidFill>
                  <a:schemeClr val="bg1"/>
                </a:solidFill>
              </a:rPr>
              <a:t>INCONVENIENTES</a:t>
            </a:r>
          </a:p>
          <a:p>
            <a:endParaRPr lang="es-MX" sz="2000" b="1" dirty="0" smtClean="0">
              <a:solidFill>
                <a:schemeClr val="bg1"/>
              </a:solidFill>
            </a:endParaRPr>
          </a:p>
          <a:p>
            <a:pPr marL="342900" indent="-342900">
              <a:buFont typeface="+mj-lt"/>
              <a:buAutoNum type="alphaLcParenR"/>
            </a:pPr>
            <a:r>
              <a:rPr lang="es-MX" sz="2000" b="1" dirty="0" smtClean="0">
                <a:solidFill>
                  <a:schemeClr val="bg1"/>
                </a:solidFill>
              </a:rPr>
              <a:t>Administrativos</a:t>
            </a:r>
          </a:p>
          <a:p>
            <a:pPr marL="342900" indent="-342900">
              <a:buFont typeface="+mj-lt"/>
              <a:buAutoNum type="alphaLcParenR"/>
            </a:pPr>
            <a:endParaRPr lang="es-MX" sz="2000" b="1" dirty="0" smtClean="0">
              <a:solidFill>
                <a:schemeClr val="bg1"/>
              </a:solidFill>
            </a:endParaRPr>
          </a:p>
          <a:p>
            <a:pPr marL="342900" indent="-342900">
              <a:buFont typeface="+mj-lt"/>
              <a:buAutoNum type="alphaLcParenR"/>
            </a:pPr>
            <a:r>
              <a:rPr lang="es-MX" sz="2000" b="1" dirty="0" smtClean="0">
                <a:solidFill>
                  <a:schemeClr val="bg1"/>
                </a:solidFill>
              </a:rPr>
              <a:t>Formulación de paquetes</a:t>
            </a:r>
          </a:p>
          <a:p>
            <a:pPr marL="342900" indent="-342900">
              <a:buFont typeface="+mj-lt"/>
              <a:buAutoNum type="alphaLcParenR"/>
            </a:pPr>
            <a:endParaRPr lang="es-MX" sz="2000" b="1" dirty="0" smtClean="0">
              <a:solidFill>
                <a:schemeClr val="bg1"/>
              </a:solidFill>
            </a:endParaRPr>
          </a:p>
          <a:p>
            <a:pPr marL="342900" indent="-342900">
              <a:buFont typeface="+mj-lt"/>
              <a:buAutoNum type="alphaLcParenR"/>
            </a:pPr>
            <a:r>
              <a:rPr lang="es-MX" sz="2000" b="1" dirty="0" smtClean="0">
                <a:solidFill>
                  <a:schemeClr val="bg1"/>
                </a:solidFill>
              </a:rPr>
              <a:t>Proceso de jerarquización</a:t>
            </a:r>
          </a:p>
          <a:p>
            <a:pPr marL="342900" indent="-342900">
              <a:buFont typeface="+mj-lt"/>
              <a:buAutoNum type="alphaLcParenR"/>
            </a:pPr>
            <a:endParaRPr lang="es-MX" sz="2000" b="1" dirty="0">
              <a:solidFill>
                <a:schemeClr val="bg1"/>
              </a:solidFill>
            </a:endParaRPr>
          </a:p>
        </p:txBody>
      </p:sp>
      <p:sp>
        <p:nvSpPr>
          <p:cNvPr id="4" name="3 CuadroTexto"/>
          <p:cNvSpPr txBox="1"/>
          <p:nvPr/>
        </p:nvSpPr>
        <p:spPr>
          <a:xfrm>
            <a:off x="6372200" y="1052736"/>
            <a:ext cx="2555776" cy="4401205"/>
          </a:xfrm>
          <a:prstGeom prst="rect">
            <a:avLst/>
          </a:prstGeom>
          <a:solidFill>
            <a:schemeClr val="tx2">
              <a:lumMod val="60000"/>
              <a:lumOff val="40000"/>
            </a:schemeClr>
          </a:solidFill>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square" rtlCol="0">
            <a:spAutoFit/>
          </a:bodyPr>
          <a:lstStyle/>
          <a:p>
            <a:endParaRPr lang="es-MX" sz="2000" dirty="0" smtClean="0">
              <a:solidFill>
                <a:sysClr val="windowText" lastClr="000000"/>
              </a:solidFill>
            </a:endParaRPr>
          </a:p>
          <a:p>
            <a:r>
              <a:rPr lang="es-MX" sz="2000" b="1" dirty="0" smtClean="0">
                <a:solidFill>
                  <a:sysClr val="windowText" lastClr="000000"/>
                </a:solidFill>
              </a:rPr>
              <a:t>VENTAJAS</a:t>
            </a:r>
          </a:p>
          <a:p>
            <a:endParaRPr lang="es-MX" sz="2000" b="1" dirty="0" smtClean="0">
              <a:solidFill>
                <a:sysClr val="windowText" lastClr="000000"/>
              </a:solidFill>
            </a:endParaRPr>
          </a:p>
          <a:p>
            <a:pPr marL="342900" indent="-342900">
              <a:buFont typeface="+mj-lt"/>
              <a:buAutoNum type="alphaLcParenR"/>
            </a:pPr>
            <a:r>
              <a:rPr lang="es-MX" sz="2000" b="1" dirty="0" smtClean="0">
                <a:solidFill>
                  <a:sysClr val="windowText" lastClr="000000"/>
                </a:solidFill>
              </a:rPr>
              <a:t>Perfeccionamiento de planes y objetivos</a:t>
            </a:r>
          </a:p>
          <a:p>
            <a:pPr marL="342900" indent="-342900">
              <a:buFont typeface="+mj-lt"/>
              <a:buAutoNum type="alphaLcParenR"/>
            </a:pPr>
            <a:endParaRPr lang="es-MX" sz="2000" b="1" dirty="0" smtClean="0">
              <a:solidFill>
                <a:sysClr val="windowText" lastClr="000000"/>
              </a:solidFill>
            </a:endParaRPr>
          </a:p>
          <a:p>
            <a:pPr marL="342900" indent="-342900">
              <a:buFont typeface="+mj-lt"/>
              <a:buAutoNum type="alphaLcParenR"/>
            </a:pPr>
            <a:r>
              <a:rPr lang="es-MX" sz="2000" b="1" dirty="0" smtClean="0">
                <a:solidFill>
                  <a:sysClr val="windowText" lastClr="000000"/>
                </a:solidFill>
              </a:rPr>
              <a:t>Optimización de beneficios</a:t>
            </a:r>
          </a:p>
          <a:p>
            <a:pPr marL="342900" indent="-342900">
              <a:buFont typeface="+mj-lt"/>
              <a:buAutoNum type="alphaLcParenR"/>
            </a:pPr>
            <a:endParaRPr lang="es-MX" sz="2000" b="1" dirty="0" smtClean="0">
              <a:solidFill>
                <a:sysClr val="windowText" lastClr="000000"/>
              </a:solidFill>
            </a:endParaRPr>
          </a:p>
          <a:p>
            <a:pPr marL="342900" indent="-342900">
              <a:buFont typeface="+mj-lt"/>
              <a:buAutoNum type="alphaLcParenR"/>
            </a:pPr>
            <a:r>
              <a:rPr lang="es-MX" sz="2000" b="1" dirty="0" smtClean="0">
                <a:solidFill>
                  <a:sysClr val="windowText" lastClr="000000"/>
                </a:solidFill>
              </a:rPr>
              <a:t>Desarrollo de comités gerenciales</a:t>
            </a:r>
          </a:p>
          <a:p>
            <a:pPr marL="342900" indent="-342900">
              <a:buFont typeface="+mj-lt"/>
              <a:buAutoNum type="alphaLcParenR"/>
            </a:pPr>
            <a:endParaRPr lang="es-MX" sz="2000" b="1" dirty="0">
              <a:solidFill>
                <a:sysClr val="windowText" lastClr="000000"/>
              </a:solidFill>
            </a:endParaRPr>
          </a:p>
        </p:txBody>
      </p:sp>
      <p:pic>
        <p:nvPicPr>
          <p:cNvPr id="5" name="Picture 4" descr="http://www.realtynews.es/iege/wordpress/wp-content/uploads/2012/07/GESTION-EMPRESARIAL.jpg"/>
          <p:cNvPicPr>
            <a:picLocks noChangeAspect="1" noChangeArrowheads="1"/>
          </p:cNvPicPr>
          <p:nvPr/>
        </p:nvPicPr>
        <p:blipFill>
          <a:blip r:embed="rId4" cstate="print"/>
          <a:srcRect/>
          <a:stretch>
            <a:fillRect/>
          </a:stretch>
        </p:blipFill>
        <p:spPr bwMode="auto">
          <a:xfrm>
            <a:off x="611560" y="4869160"/>
            <a:ext cx="2286000" cy="1714500"/>
          </a:xfrm>
          <a:prstGeom prst="rect">
            <a:avLst/>
          </a:prstGeom>
          <a:ln>
            <a:noFill/>
          </a:ln>
          <a:effectLst>
            <a:softEdge rad="112500"/>
          </a:effectLst>
        </p:spPr>
      </p:pic>
      <p:sp>
        <p:nvSpPr>
          <p:cNvPr id="6" name="5 CuadroTexto"/>
          <p:cNvSpPr txBox="1"/>
          <p:nvPr/>
        </p:nvSpPr>
        <p:spPr>
          <a:xfrm>
            <a:off x="899592" y="332656"/>
            <a:ext cx="7918322" cy="523220"/>
          </a:xfrm>
          <a:prstGeom prst="rect">
            <a:avLst/>
          </a:prstGeom>
          <a:noFill/>
        </p:spPr>
        <p:txBody>
          <a:bodyPr wrap="none" rtlCol="0">
            <a:spAutoFit/>
          </a:bodyPr>
          <a:lstStyle/>
          <a:p>
            <a:r>
              <a:rPr lang="es-MX" sz="2800" dirty="0" smtClean="0">
                <a:solidFill>
                  <a:schemeClr val="tx2"/>
                </a:solidFill>
              </a:rPr>
              <a:t>Inconvenientes y ventajas del presupuesto base cero </a:t>
            </a:r>
            <a:endParaRPr lang="es-MX" sz="2800"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548680"/>
            <a:ext cx="8229600" cy="1143000"/>
          </a:xfrm>
        </p:spPr>
        <p:txBody>
          <a:bodyPr/>
          <a:lstStyle/>
          <a:p>
            <a:r>
              <a:rPr lang="es-MX" dirty="0" smtClean="0">
                <a:solidFill>
                  <a:schemeClr val="accent1"/>
                </a:solidFill>
              </a:rPr>
              <a:t>Conclusión</a:t>
            </a:r>
            <a:endParaRPr lang="es-MX" dirty="0">
              <a:solidFill>
                <a:schemeClr val="accent1"/>
              </a:solidFill>
            </a:endParaRPr>
          </a:p>
        </p:txBody>
      </p:sp>
      <p:sp>
        <p:nvSpPr>
          <p:cNvPr id="4" name="3 CuadroTexto"/>
          <p:cNvSpPr txBox="1"/>
          <p:nvPr/>
        </p:nvSpPr>
        <p:spPr>
          <a:xfrm>
            <a:off x="1043608" y="2420888"/>
            <a:ext cx="7488832" cy="2677656"/>
          </a:xfrm>
          <a:prstGeom prst="rect">
            <a:avLst/>
          </a:prstGeom>
          <a:noFill/>
        </p:spPr>
        <p:txBody>
          <a:bodyPr wrap="square" rtlCol="0">
            <a:spAutoFit/>
          </a:bodyPr>
          <a:lstStyle/>
          <a:p>
            <a:pPr lvl="0" algn="ctr"/>
            <a:r>
              <a:rPr lang="es-MX" sz="2400" dirty="0" smtClean="0"/>
              <a:t>El presupuesto base cero sirve de apoyo a la  alta gerencia, es una diseño adecuado que sirve para llevar a cabo una dirección y supervisión efectiva,  </a:t>
            </a:r>
            <a:r>
              <a:rPr lang="es-MX" sz="2400" dirty="0" smtClean="0">
                <a:solidFill>
                  <a:schemeClr val="dk1"/>
                </a:solidFill>
              </a:rPr>
              <a:t>no viene a sustituir las otras técnicas presupuestales , puesto que es un simple método.</a:t>
            </a:r>
          </a:p>
          <a:p>
            <a:pPr algn="ctr"/>
            <a:endParaRPr lang="es-MX" sz="2400" dirty="0" smtClean="0"/>
          </a:p>
          <a:p>
            <a:pPr algn="ctr"/>
            <a:endParaRPr lang="es-MX"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404664"/>
            <a:ext cx="8424936" cy="9387185"/>
          </a:xfrm>
          <a:prstGeom prst="rect">
            <a:avLst/>
          </a:prstGeom>
          <a:noFill/>
        </p:spPr>
        <p:txBody>
          <a:bodyPr wrap="square" rtlCol="0">
            <a:spAutoFit/>
          </a:bodyPr>
          <a:lstStyle/>
          <a:p>
            <a:pPr algn="ctr"/>
            <a:r>
              <a:rPr lang="es-MX" sz="2800" b="1" dirty="0" smtClean="0">
                <a:latin typeface="Arial" pitchFamily="34" charset="0"/>
                <a:cs typeface="Arial" pitchFamily="34" charset="0"/>
              </a:rPr>
              <a:t>Bibliografía:</a:t>
            </a:r>
            <a:endParaRPr lang="es-MX" sz="2800" b="1" dirty="0" smtClean="0">
              <a:latin typeface="Arial" pitchFamily="34" charset="0"/>
              <a:cs typeface="Arial" pitchFamily="34" charset="0"/>
            </a:endParaRPr>
          </a:p>
          <a:p>
            <a:endParaRPr lang="es-ES" sz="2800" b="1" dirty="0" smtClean="0">
              <a:latin typeface="Arial" pitchFamily="34" charset="0"/>
              <a:cs typeface="Arial" pitchFamily="34" charset="0"/>
            </a:endParaRPr>
          </a:p>
          <a:p>
            <a:pPr lvl="0"/>
            <a:r>
              <a:rPr lang="es-ES" b="1" dirty="0" smtClean="0">
                <a:latin typeface="Arial" pitchFamily="34" charset="0"/>
                <a:cs typeface="Arial" pitchFamily="34" charset="0"/>
              </a:rPr>
              <a:t>Del </a:t>
            </a:r>
            <a:r>
              <a:rPr lang="es-ES" b="1" dirty="0" smtClean="0">
                <a:latin typeface="Arial" pitchFamily="34" charset="0"/>
                <a:cs typeface="Arial" pitchFamily="34" charset="0"/>
              </a:rPr>
              <a:t>Río  González, C. (1998) . El presupuesto. México: ECAFSA</a:t>
            </a:r>
          </a:p>
          <a:p>
            <a:pPr lvl="0"/>
            <a:endParaRPr lang="es-ES" b="1" i="1" dirty="0" smtClean="0">
              <a:latin typeface="Arial" pitchFamily="34" charset="0"/>
              <a:cs typeface="Arial" pitchFamily="34" charset="0"/>
            </a:endParaRPr>
          </a:p>
          <a:p>
            <a:pPr lvl="0"/>
            <a:r>
              <a:rPr lang="es-ES" b="1" dirty="0" smtClean="0">
                <a:latin typeface="Arial" pitchFamily="34" charset="0"/>
                <a:cs typeface="Arial" pitchFamily="34" charset="0"/>
              </a:rPr>
              <a:t>Hilton W. &amp; Rivera G. (2005) Presupuesto: Planificación y control. México: PEARSON. </a:t>
            </a:r>
            <a:r>
              <a:rPr lang="es-MX" b="1" dirty="0" smtClean="0">
                <a:latin typeface="Arial" pitchFamily="34" charset="0"/>
                <a:cs typeface="Arial" pitchFamily="34" charset="0"/>
              </a:rPr>
              <a:t>.  </a:t>
            </a:r>
            <a:r>
              <a:rPr lang="es-ES" b="1" dirty="0" smtClean="0">
                <a:latin typeface="Arial" pitchFamily="34" charset="0"/>
                <a:cs typeface="Arial" pitchFamily="34" charset="0"/>
              </a:rPr>
              <a:t>Recuperado el 20 de marzo de 2014 desde </a:t>
            </a:r>
            <a:r>
              <a:rPr lang="es-ES" b="1" dirty="0" smtClean="0">
                <a:latin typeface="Arial" pitchFamily="34" charset="0"/>
                <a:cs typeface="Arial" pitchFamily="34" charset="0"/>
                <a:hlinkClick r:id="rId3"/>
              </a:rPr>
              <a:t>http://books.google.com.mx/books?id=9TIFZXydr5kC&amp;pg=PA199&amp;dq=presupuesto+base+cero&amp;hl=es&amp;sa=X&amp;ei=TEcwU93EGYae2wXP0ICQDA&amp;ved=0CDsQ6AEwAw#v=onepage&amp;q=presupuesto%20base%20cero&amp;f=false </a:t>
            </a:r>
            <a:r>
              <a:rPr lang="es-MX" b="1" dirty="0" smtClean="0">
                <a:latin typeface="Arial" pitchFamily="34" charset="0"/>
                <a:cs typeface="Arial" pitchFamily="34" charset="0"/>
                <a:hlinkClick r:id="rId4"/>
              </a:rPr>
              <a:t>http</a:t>
            </a:r>
            <a:r>
              <a:rPr lang="es-MX" b="1" dirty="0" smtClean="0">
                <a:latin typeface="Arial" pitchFamily="34" charset="0"/>
                <a:cs typeface="Arial" pitchFamily="34" charset="0"/>
                <a:hlinkClick r:id="rId4"/>
              </a:rPr>
              <a:t>://books.google.com.mx/books?id=mbobGfzJ5-YC&amp;pg=PA27&amp;dq=presupuesto+base+cero&amp;hl=es&amp;sa=X&amp;ei=TEcwU93EGYae2wXP0ICQDA&amp;ved=0CC0Q6AEwAA#v=onepage&amp;q=presupuesto%20base%20cero&amp;f=false</a:t>
            </a:r>
            <a:endParaRPr lang="es-MX" b="1" dirty="0" smtClean="0">
              <a:latin typeface="Arial" pitchFamily="34" charset="0"/>
              <a:cs typeface="Arial" pitchFamily="34" charset="0"/>
            </a:endParaRPr>
          </a:p>
          <a:p>
            <a:pPr lvl="0"/>
            <a:endParaRPr lang="es-MX" b="1" dirty="0" smtClean="0">
              <a:latin typeface="Arial" pitchFamily="34" charset="0"/>
              <a:cs typeface="Arial" pitchFamily="34" charset="0"/>
            </a:endParaRPr>
          </a:p>
          <a:p>
            <a:pPr lvl="0"/>
            <a:r>
              <a:rPr lang="es-MX" b="1" dirty="0" err="1" smtClean="0">
                <a:latin typeface="Arial" pitchFamily="34" charset="0"/>
                <a:cs typeface="Arial" pitchFamily="34" charset="0"/>
              </a:rPr>
              <a:t>Lavine</a:t>
            </a:r>
            <a:r>
              <a:rPr lang="es-MX" b="1" dirty="0" smtClean="0">
                <a:latin typeface="Arial" pitchFamily="34" charset="0"/>
                <a:cs typeface="Arial" pitchFamily="34" charset="0"/>
              </a:rPr>
              <a:t> J. &amp; WACKMAN D. (1992) Gestión de empresas. México: RIALP.  </a:t>
            </a:r>
            <a:r>
              <a:rPr lang="es-ES" b="1" dirty="0" smtClean="0">
                <a:latin typeface="Arial" pitchFamily="34" charset="0"/>
                <a:cs typeface="Arial" pitchFamily="34" charset="0"/>
              </a:rPr>
              <a:t>Recuperado</a:t>
            </a:r>
            <a:r>
              <a:rPr lang="es-ES" b="1" dirty="0" smtClean="0">
                <a:latin typeface="Arial" pitchFamily="34" charset="0"/>
                <a:cs typeface="Arial" pitchFamily="34" charset="0"/>
              </a:rPr>
              <a:t> el 20 de marzo de 2014 desde </a:t>
            </a:r>
            <a:r>
              <a:rPr lang="es-ES" b="1" dirty="0" smtClean="0">
                <a:latin typeface="Arial" pitchFamily="34" charset="0"/>
                <a:cs typeface="Arial" pitchFamily="34" charset="0"/>
                <a:hlinkClick r:id="rId3"/>
              </a:rPr>
              <a:t>http://books.google.com.mx/books?id=9TIFZXydr5kC&amp;pg=PA199&amp;dq=presupuesto+base+cero&amp;hl=es&amp;sa=X&amp;ei=TEcwU93EGYae2wXP0ICQDA&amp;ved=0CDsQ6AEwAw#v=onepage&amp;q=presupuesto%20base%20cero&amp;f=false</a:t>
            </a:r>
            <a:endParaRPr lang="es-ES" b="1" dirty="0" smtClean="0">
              <a:latin typeface="Arial" pitchFamily="34" charset="0"/>
              <a:cs typeface="Arial" pitchFamily="34" charset="0"/>
            </a:endParaRPr>
          </a:p>
          <a:p>
            <a:pPr lvl="0"/>
            <a:endParaRPr lang="es-MX" b="1" dirty="0" smtClean="0">
              <a:latin typeface="Arial" pitchFamily="34" charset="0"/>
              <a:cs typeface="Arial" pitchFamily="34" charset="0"/>
            </a:endParaRPr>
          </a:p>
          <a:p>
            <a:pPr lvl="0"/>
            <a:endParaRPr lang="es-MX" sz="2000" b="1" dirty="0" smtClean="0">
              <a:latin typeface="Arial" pitchFamily="34" charset="0"/>
              <a:cs typeface="Arial" pitchFamily="34" charset="0"/>
            </a:endParaRPr>
          </a:p>
          <a:p>
            <a:pPr lvl="0"/>
            <a:endParaRPr lang="es-MX" sz="2000" b="1" dirty="0" smtClean="0">
              <a:latin typeface="Arial" pitchFamily="34" charset="0"/>
              <a:cs typeface="Arial" pitchFamily="34" charset="0"/>
            </a:endParaRPr>
          </a:p>
          <a:p>
            <a:r>
              <a:rPr lang="es-ES" sz="2000" b="1" dirty="0" smtClean="0">
                <a:latin typeface="Arial" pitchFamily="34" charset="0"/>
                <a:cs typeface="Arial" pitchFamily="34" charset="0"/>
              </a:rPr>
              <a:t> </a:t>
            </a:r>
            <a:endParaRPr lang="es-MX" sz="2000" b="1" dirty="0" smtClean="0">
              <a:latin typeface="Arial" pitchFamily="34" charset="0"/>
              <a:cs typeface="Arial" pitchFamily="34" charset="0"/>
            </a:endParaRPr>
          </a:p>
          <a:p>
            <a:endParaRPr lang="es-ES" sz="2400" b="1" dirty="0" smtClean="0"/>
          </a:p>
          <a:p>
            <a:endParaRPr lang="es-MX" sz="2800" dirty="0" smtClean="0"/>
          </a:p>
          <a:p>
            <a:endParaRPr lang="es-MX" sz="2800" b="1" dirty="0" smtClean="0">
              <a:latin typeface="Arial" pitchFamily="34" charset="0"/>
              <a:cs typeface="Arial" pitchFamily="34" charset="0"/>
            </a:endParaRPr>
          </a:p>
          <a:p>
            <a:endParaRPr lang="es-MX" sz="2800" b="1" dirty="0" smtClean="0">
              <a:latin typeface="Arial" pitchFamily="34" charset="0"/>
              <a:cs typeface="Arial" pitchFamily="34" charset="0"/>
            </a:endParaRPr>
          </a:p>
          <a:p>
            <a:endParaRPr lang="es-MX" sz="2800" b="1" dirty="0" smtClean="0">
              <a:latin typeface="Arial" pitchFamily="34" charset="0"/>
              <a:cs typeface="Arial" pitchFamily="34" charset="0"/>
            </a:endParaRPr>
          </a:p>
          <a:p>
            <a:endParaRPr lang="es-MX" sz="2800" b="1" dirty="0" smtClean="0">
              <a:latin typeface="Arial" pitchFamily="34" charset="0"/>
              <a:cs typeface="Arial" pitchFamily="34" charset="0"/>
            </a:endParaRPr>
          </a:p>
        </p:txBody>
      </p:sp>
    </p:spTree>
    <p:extLst>
      <p:ext uri="{BB962C8B-B14F-4D97-AF65-F5344CB8AC3E}">
        <p14:creationId xmlns:p14="http://schemas.microsoft.com/office/powerpoint/2010/main" xmlns="" val="3600352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404664"/>
            <a:ext cx="8208663" cy="6324808"/>
          </a:xfrm>
          <a:prstGeom prst="rect">
            <a:avLst/>
          </a:prstGeom>
          <a:noFill/>
        </p:spPr>
        <p:txBody>
          <a:bodyPr wrap="square" rtlCol="0">
            <a:spAutoFit/>
          </a:bodyPr>
          <a:lstStyle/>
          <a:p>
            <a:pPr algn="ctr">
              <a:defRPr/>
            </a:pPr>
            <a:r>
              <a:rPr lang="es-MX" sz="2800" b="1" dirty="0" smtClean="0">
                <a:latin typeface="Arial" pitchFamily="34" charset="0"/>
                <a:cs typeface="Arial" pitchFamily="34" charset="0"/>
              </a:rPr>
              <a:t>Tema: </a:t>
            </a:r>
            <a:r>
              <a:rPr lang="es-MX" sz="2800" b="1" dirty="0" smtClean="0"/>
              <a:t>Presupuestos Base Cero</a:t>
            </a:r>
            <a:endParaRPr lang="es-MX" sz="22600" b="1" dirty="0" smtClean="0">
              <a:latin typeface="Arial" pitchFamily="34" charset="0"/>
              <a:cs typeface="Arial" pitchFamily="34" charset="0"/>
            </a:endParaRPr>
          </a:p>
          <a:p>
            <a:pPr algn="ctr"/>
            <a:endParaRPr lang="es-ES" sz="2800" b="1" dirty="0" smtClean="0">
              <a:solidFill>
                <a:prstClr val="black"/>
              </a:solidFill>
              <a:latin typeface="Arial" pitchFamily="34" charset="0"/>
              <a:cs typeface="Arial" pitchFamily="34" charset="0"/>
            </a:endParaRPr>
          </a:p>
          <a:p>
            <a:pPr algn="just"/>
            <a:r>
              <a:rPr lang="es-MX" sz="2400" b="1" dirty="0" smtClean="0">
                <a:latin typeface="Arial" pitchFamily="34" charset="0"/>
                <a:cs typeface="Arial" pitchFamily="34" charset="0"/>
              </a:rPr>
              <a:t>Resumen (Abstract)</a:t>
            </a:r>
          </a:p>
          <a:p>
            <a:pPr algn="just"/>
            <a:endParaRPr lang="es-MX" sz="2800" b="1" dirty="0" smtClean="0">
              <a:latin typeface="Arial" pitchFamily="34" charset="0"/>
              <a:cs typeface="Arial" pitchFamily="34" charset="0"/>
            </a:endParaRPr>
          </a:p>
          <a:p>
            <a:pPr algn="just">
              <a:buFont typeface="Arial" pitchFamily="34" charset="0"/>
              <a:buChar char="•"/>
            </a:pPr>
            <a:r>
              <a:rPr lang="es-MX" dirty="0" smtClean="0">
                <a:latin typeface="Arial" pitchFamily="34" charset="0"/>
                <a:cs typeface="Arial" pitchFamily="34" charset="0"/>
              </a:rPr>
              <a:t> El Presupuesto Base cero es una metodología de planeación y presupuesto que trata de revaluar cada año todos los programas y gastos de una entidad organizacional, en su elaboración se establecen programas, se fijan metas y objetivos, y se toman decisiones relativas a la política básica de la organización</a:t>
            </a:r>
          </a:p>
          <a:p>
            <a:pPr marL="342900" indent="-342900" algn="just">
              <a:lnSpc>
                <a:spcPct val="150000"/>
              </a:lnSpc>
            </a:pPr>
            <a:endParaRPr lang="es-MX" b="1" dirty="0" smtClean="0">
              <a:latin typeface="Arial" pitchFamily="34" charset="0"/>
              <a:cs typeface="Arial" pitchFamily="34" charset="0"/>
            </a:endParaRPr>
          </a:p>
          <a:p>
            <a:pPr algn="just">
              <a:buFont typeface="Arial" pitchFamily="34" charset="0"/>
              <a:buChar char="•"/>
            </a:pPr>
            <a:r>
              <a:rPr lang="en-US" dirty="0" smtClean="0"/>
              <a:t> The zero Base budget is a planning methodology and budget that she is reassessed every year all programs and expenses of an organizational entity, its elaboration establishes programs, set goals and objectives, and decisions concerning the basic policy of the organization</a:t>
            </a:r>
          </a:p>
          <a:p>
            <a:pPr marL="342900" indent="-342900" algn="just">
              <a:lnSpc>
                <a:spcPct val="150000"/>
              </a:lnSpc>
            </a:pPr>
            <a:r>
              <a:rPr lang="es-MX" sz="2400" b="1" dirty="0" smtClean="0">
                <a:latin typeface="Arial" pitchFamily="34" charset="0"/>
                <a:cs typeface="Arial" pitchFamily="34" charset="0"/>
              </a:rPr>
              <a:t>Palabras </a:t>
            </a:r>
            <a:r>
              <a:rPr lang="es-MX" sz="2400" b="1" dirty="0">
                <a:latin typeface="Arial" pitchFamily="34" charset="0"/>
                <a:cs typeface="Arial" pitchFamily="34" charset="0"/>
              </a:rPr>
              <a:t>clave: </a:t>
            </a:r>
            <a:r>
              <a:rPr lang="es-MX" sz="2400" b="1" dirty="0" smtClean="0">
                <a:latin typeface="Arial" pitchFamily="34" charset="0"/>
                <a:cs typeface="Arial" pitchFamily="34" charset="0"/>
              </a:rPr>
              <a:t>(keywords)</a:t>
            </a:r>
            <a:endParaRPr lang="es-MX" sz="2400" b="1" dirty="0">
              <a:latin typeface="Arial" pitchFamily="34" charset="0"/>
              <a:cs typeface="Arial" pitchFamily="34" charset="0"/>
            </a:endParaRPr>
          </a:p>
          <a:p>
            <a:pPr marL="342900" indent="-342900" algn="just">
              <a:lnSpc>
                <a:spcPct val="150000"/>
              </a:lnSpc>
              <a:buFont typeface="Arial" pitchFamily="34" charset="0"/>
              <a:buChar char="•"/>
            </a:pPr>
            <a:r>
              <a:rPr lang="es-MX" sz="2000" dirty="0" smtClean="0">
                <a:latin typeface="Arial" pitchFamily="34" charset="0"/>
                <a:cs typeface="Arial" pitchFamily="34" charset="0"/>
              </a:rPr>
              <a:t>Base cero, paquetes de decisión y costo beneficio </a:t>
            </a:r>
          </a:p>
          <a:p>
            <a:pPr marL="342900" indent="-342900" algn="just">
              <a:lnSpc>
                <a:spcPct val="150000"/>
              </a:lnSpc>
              <a:buFont typeface="Arial" pitchFamily="34" charset="0"/>
              <a:buChar char="•"/>
            </a:pPr>
            <a:r>
              <a:rPr lang="en-US" sz="2000" dirty="0" smtClean="0"/>
              <a:t>Base zero, decision and cost benefit packages</a:t>
            </a:r>
            <a:endParaRPr lang="es-MX"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755576" y="1124744"/>
            <a:ext cx="7632848" cy="3600986"/>
          </a:xfrm>
          <a:prstGeom prst="rect">
            <a:avLst/>
          </a:prstGeom>
          <a:noFill/>
        </p:spPr>
        <p:txBody>
          <a:bodyPr wrap="square" rtlCol="0">
            <a:spAutoFit/>
          </a:bodyPr>
          <a:lstStyle/>
          <a:p>
            <a:pPr algn="ctr"/>
            <a:r>
              <a:rPr lang="es-MX" sz="2800" b="1" dirty="0">
                <a:latin typeface="Arial" pitchFamily="34" charset="0"/>
                <a:cs typeface="Arial" pitchFamily="34" charset="0"/>
              </a:rPr>
              <a:t>Objetivo general</a:t>
            </a:r>
            <a:r>
              <a:rPr lang="es-MX" sz="2800" b="1" dirty="0" smtClean="0">
                <a:latin typeface="Arial" pitchFamily="34" charset="0"/>
                <a:cs typeface="Arial" pitchFamily="34" charset="0"/>
              </a:rPr>
              <a:t>:</a:t>
            </a:r>
          </a:p>
          <a:p>
            <a:endParaRPr lang="es-MX" sz="2800" b="1" dirty="0" smtClean="0">
              <a:latin typeface="Arial" pitchFamily="34" charset="0"/>
              <a:cs typeface="Arial" pitchFamily="34" charset="0"/>
            </a:endParaRPr>
          </a:p>
          <a:p>
            <a:endParaRPr lang="es-MX" sz="2800" b="1" dirty="0" smtClean="0">
              <a:latin typeface="Arial" pitchFamily="34" charset="0"/>
              <a:cs typeface="Arial" pitchFamily="34" charset="0"/>
            </a:endParaRPr>
          </a:p>
          <a:p>
            <a:pPr algn="ctr"/>
            <a:r>
              <a:rPr lang="es-MX" sz="2400" dirty="0" smtClean="0">
                <a:latin typeface="Arial" pitchFamily="34" charset="0"/>
                <a:cs typeface="Arial" pitchFamily="34" charset="0"/>
              </a:rPr>
              <a:t>Elevar la productividad y competitividad </a:t>
            </a:r>
          </a:p>
          <a:p>
            <a:pPr algn="ctr"/>
            <a:r>
              <a:rPr lang="es-MX" sz="2400" dirty="0" smtClean="0">
                <a:latin typeface="Arial" pitchFamily="34" charset="0"/>
                <a:cs typeface="Arial" pitchFamily="34" charset="0"/>
              </a:rPr>
              <a:t>de una empresa implantando o mejorando  el presupuesto maestro a través de diseños,  procedimientos y proyecciones elaborados </a:t>
            </a:r>
          </a:p>
          <a:p>
            <a:pPr algn="ctr"/>
            <a:r>
              <a:rPr lang="es-MX" sz="2400" dirty="0" smtClean="0">
                <a:latin typeface="Arial" pitchFamily="34" charset="0"/>
                <a:cs typeface="Arial" pitchFamily="34" charset="0"/>
              </a:rPr>
              <a:t>en base a estados financieros, </a:t>
            </a:r>
          </a:p>
          <a:p>
            <a:pPr algn="ctr"/>
            <a:r>
              <a:rPr lang="es-MX" sz="2400" dirty="0" smtClean="0">
                <a:latin typeface="Arial" pitchFamily="34" charset="0"/>
                <a:cs typeface="Arial" pitchFamily="34" charset="0"/>
              </a:rPr>
              <a:t>así como el manejo de otro tipo de presupuesto.  </a:t>
            </a:r>
            <a:endParaRPr lang="es-MX" sz="24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363915"/>
            <a:ext cx="8280920" cy="6370975"/>
          </a:xfrm>
          <a:prstGeom prst="rect">
            <a:avLst/>
          </a:prstGeom>
          <a:noFill/>
        </p:spPr>
        <p:txBody>
          <a:bodyPr wrap="square" rtlCol="0">
            <a:spAutoFit/>
          </a:bodyPr>
          <a:lstStyle/>
          <a:p>
            <a:pPr algn="ctr"/>
            <a:r>
              <a:rPr lang="es-MX" sz="2800" b="1" dirty="0">
                <a:latin typeface="Arial" pitchFamily="34" charset="0"/>
                <a:cs typeface="Arial" pitchFamily="34" charset="0"/>
              </a:rPr>
              <a:t>Nombre de la unidad</a:t>
            </a:r>
            <a:r>
              <a:rPr lang="es-MX" sz="2800" b="1" dirty="0" smtClean="0">
                <a:latin typeface="Arial" pitchFamily="34" charset="0"/>
                <a:cs typeface="Arial" pitchFamily="34" charset="0"/>
              </a:rPr>
              <a:t>:</a:t>
            </a:r>
          </a:p>
          <a:p>
            <a:endParaRPr lang="es-MX" sz="2800" b="1" dirty="0">
              <a:latin typeface="Arial" pitchFamily="34" charset="0"/>
              <a:cs typeface="Arial" pitchFamily="34" charset="0"/>
            </a:endParaRPr>
          </a:p>
          <a:p>
            <a:pPr algn="ctr">
              <a:defRPr/>
            </a:pPr>
            <a:r>
              <a:rPr lang="es-MX" sz="2800" dirty="0">
                <a:latin typeface="Arial" pitchFamily="34" charset="0"/>
                <a:cs typeface="Arial" pitchFamily="34" charset="0"/>
              </a:rPr>
              <a:t>UNIDAD </a:t>
            </a:r>
            <a:r>
              <a:rPr lang="es-MX" sz="2800" dirty="0" smtClean="0">
                <a:latin typeface="Arial" pitchFamily="34" charset="0"/>
                <a:cs typeface="Arial" pitchFamily="34" charset="0"/>
              </a:rPr>
              <a:t>VII : </a:t>
            </a:r>
            <a:r>
              <a:rPr lang="es-MX" sz="2400" b="1" dirty="0" smtClean="0"/>
              <a:t>Presupuestos Base Cero</a:t>
            </a:r>
            <a:endParaRPr lang="es-MX" sz="19400" b="1" dirty="0" smtClean="0">
              <a:latin typeface="Arial" pitchFamily="34" charset="0"/>
              <a:cs typeface="Arial" pitchFamily="34" charset="0"/>
            </a:endParaRPr>
          </a:p>
          <a:p>
            <a:pPr algn="ctr"/>
            <a:endParaRPr lang="es-MX" sz="2800" dirty="0" smtClean="0">
              <a:latin typeface="Arial" pitchFamily="34" charset="0"/>
              <a:cs typeface="Arial" pitchFamily="34" charset="0"/>
            </a:endParaRPr>
          </a:p>
          <a:p>
            <a:endParaRPr lang="es-MX" sz="2800" b="1" dirty="0">
              <a:latin typeface="Arial" pitchFamily="34" charset="0"/>
              <a:cs typeface="Arial" pitchFamily="34" charset="0"/>
            </a:endParaRPr>
          </a:p>
          <a:p>
            <a:pPr algn="ctr"/>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a:t>
            </a:r>
          </a:p>
          <a:p>
            <a:endParaRPr lang="es-MX" sz="2800" b="1" dirty="0" smtClean="0">
              <a:latin typeface="Arial" pitchFamily="34" charset="0"/>
              <a:cs typeface="Arial" pitchFamily="34" charset="0"/>
            </a:endParaRPr>
          </a:p>
          <a:p>
            <a:pPr algn="just"/>
            <a:r>
              <a:rPr lang="es-MX" sz="3200" dirty="0" smtClean="0"/>
              <a:t>Proporcionar al alumno los conocimientos de lo referente  al presupuesto de base cero, así como sus ventajas y limitaciones</a:t>
            </a:r>
          </a:p>
          <a:p>
            <a:pPr algn="just"/>
            <a:r>
              <a:rPr lang="es-MX" sz="3200" dirty="0" smtClean="0"/>
              <a:t> </a:t>
            </a:r>
          </a:p>
          <a:p>
            <a:endParaRPr lang="es-MX" sz="2800" dirty="0" smtClean="0">
              <a:latin typeface="Arial Black" pitchFamily="34" charset="0"/>
            </a:endParaRPr>
          </a:p>
          <a:p>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6063198"/>
          </a:xfrm>
          <a:prstGeom prst="rect">
            <a:avLst/>
          </a:prstGeom>
          <a:noFill/>
        </p:spPr>
        <p:txBody>
          <a:bodyPr wrap="square" rtlCol="0">
            <a:spAutoFit/>
          </a:bodyPr>
          <a:lstStyle/>
          <a:p>
            <a:pPr algn="ctr"/>
            <a:r>
              <a:rPr lang="es-MX" sz="2800" b="1" dirty="0" smtClean="0">
                <a:latin typeface="Arial" pitchFamily="34" charset="0"/>
                <a:cs typeface="Arial" pitchFamily="34" charset="0"/>
              </a:rPr>
              <a:t>Tema: </a:t>
            </a:r>
            <a:r>
              <a:rPr lang="es-MX" sz="2800" dirty="0" smtClean="0">
                <a:latin typeface="Arial" pitchFamily="34" charset="0"/>
                <a:cs typeface="Arial" pitchFamily="34" charset="0"/>
              </a:rPr>
              <a:t>7    </a:t>
            </a:r>
            <a:r>
              <a:rPr lang="es-MX" sz="2800" b="1" dirty="0" smtClean="0"/>
              <a:t>Presupuestos Base Cero</a:t>
            </a:r>
            <a:endParaRPr lang="es-MX" sz="22600" b="1" dirty="0" smtClean="0">
              <a:latin typeface="Arial" pitchFamily="34" charset="0"/>
              <a:cs typeface="Arial" pitchFamily="34" charset="0"/>
            </a:endParaRPr>
          </a:p>
          <a:p>
            <a:pPr algn="ctr"/>
            <a:endParaRPr lang="es-ES" sz="2800" dirty="0" smtClean="0">
              <a:solidFill>
                <a:prstClr val="black"/>
              </a:solidFill>
              <a:latin typeface="Arial" pitchFamily="34" charset="0"/>
              <a:cs typeface="Arial" pitchFamily="34" charset="0"/>
            </a:endParaRPr>
          </a:p>
          <a:p>
            <a:endParaRPr lang="es-MX" sz="2800" b="1" dirty="0">
              <a:latin typeface="Arial" pitchFamily="34" charset="0"/>
              <a:cs typeface="Arial" pitchFamily="34" charset="0"/>
            </a:endParaRPr>
          </a:p>
          <a:p>
            <a:pPr algn="ctr"/>
            <a:r>
              <a:rPr lang="es-MX" sz="2800" b="1" dirty="0" smtClean="0">
                <a:latin typeface="Arial" pitchFamily="34" charset="0"/>
                <a:cs typeface="Arial" pitchFamily="34" charset="0"/>
              </a:rPr>
              <a:t>Introducción:</a:t>
            </a:r>
          </a:p>
          <a:p>
            <a:pPr algn="ctr"/>
            <a:endParaRPr lang="es-MX" sz="2800" b="1" dirty="0" smtClean="0">
              <a:latin typeface="Arial" pitchFamily="34" charset="0"/>
              <a:cs typeface="Arial" pitchFamily="34" charset="0"/>
            </a:endParaRPr>
          </a:p>
          <a:p>
            <a:pPr algn="ctr"/>
            <a:r>
              <a:rPr lang="es-ES" sz="2400" dirty="0" smtClean="0">
                <a:latin typeface="Arial" pitchFamily="34" charset="0"/>
                <a:cs typeface="Arial" pitchFamily="34" charset="0"/>
              </a:rPr>
              <a:t>En 1967 el departamento de agricultura de los Estados Unidos de Norteamérica, intento realizar el Presupuesto Base Cero, el cual fue un fracaso. Posteriormente Peter A. </a:t>
            </a:r>
            <a:r>
              <a:rPr lang="es-ES" sz="2400" dirty="0" err="1" smtClean="0">
                <a:latin typeface="Arial" pitchFamily="34" charset="0"/>
                <a:cs typeface="Arial" pitchFamily="34" charset="0"/>
              </a:rPr>
              <a:t>Pyhrr</a:t>
            </a:r>
            <a:r>
              <a:rPr lang="es-ES" sz="2400" dirty="0" smtClean="0">
                <a:latin typeface="Arial" pitchFamily="34" charset="0"/>
                <a:cs typeface="Arial" pitchFamily="34" charset="0"/>
              </a:rPr>
              <a:t> lo modificó y demostró que su aplicación puede ser eficiente si se realiza a través de paquetes de decisión</a:t>
            </a:r>
          </a:p>
          <a:p>
            <a:pPr algn="ctr">
              <a:defRPr/>
            </a:pPr>
            <a:endParaRPr lang="es-MX" sz="2400" dirty="0" smtClean="0">
              <a:latin typeface="Arial" pitchFamily="34" charset="0"/>
              <a:cs typeface="Arial" pitchFamily="34" charset="0"/>
            </a:endParaRPr>
          </a:p>
          <a:p>
            <a:pPr algn="ctr">
              <a:defRPr/>
            </a:pPr>
            <a:endParaRPr lang="es-MX" sz="2400" dirty="0" smtClean="0">
              <a:latin typeface="Arial" pitchFamily="34" charset="0"/>
              <a:cs typeface="Arial" pitchFamily="34" charset="0"/>
            </a:endParaRPr>
          </a:p>
          <a:p>
            <a:pPr algn="ctr">
              <a:defRPr/>
            </a:pPr>
            <a:endParaRPr lang="es-MX" sz="2800" dirty="0" smtClean="0">
              <a:latin typeface="Arial" pitchFamily="34" charset="0"/>
              <a:cs typeface="Arial" pitchFamily="34" charset="0"/>
            </a:endParaRPr>
          </a:p>
          <a:p>
            <a:endParaRPr lang="es-MX" sz="2800" b="1" dirty="0" smtClean="0">
              <a:latin typeface="Arial" pitchFamily="34" charset="0"/>
              <a:cs typeface="Arial" pitchFamily="34" charset="0"/>
            </a:endParaRPr>
          </a:p>
          <a:p>
            <a:pPr algn="just"/>
            <a:endParaRPr lang="es-MX"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Flecha curvada hacia la izquierda"/>
          <p:cNvSpPr/>
          <p:nvPr/>
        </p:nvSpPr>
        <p:spPr>
          <a:xfrm>
            <a:off x="6660232" y="3429000"/>
            <a:ext cx="936104" cy="230425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3" name="2 Llamada de flecha hacia abajo"/>
          <p:cNvSpPr/>
          <p:nvPr/>
        </p:nvSpPr>
        <p:spPr>
          <a:xfrm>
            <a:off x="1547664" y="548680"/>
            <a:ext cx="6264696" cy="1872208"/>
          </a:xfrm>
          <a:prstGeom prst="downArrowCallout">
            <a:avLst/>
          </a:prstGeom>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latin typeface="Arial" pitchFamily="34" charset="0"/>
                <a:cs typeface="Arial" pitchFamily="34" charset="0"/>
              </a:rPr>
              <a:t>Presupuesto Base Cero</a:t>
            </a:r>
          </a:p>
          <a:p>
            <a:pPr algn="ctr"/>
            <a:endParaRPr lang="es-MX" sz="2400" b="1" dirty="0">
              <a:latin typeface="Arial" pitchFamily="34" charset="0"/>
              <a:cs typeface="Arial" pitchFamily="34" charset="0"/>
            </a:endParaRPr>
          </a:p>
        </p:txBody>
      </p:sp>
      <p:sp>
        <p:nvSpPr>
          <p:cNvPr id="4" name="3 Elipse"/>
          <p:cNvSpPr/>
          <p:nvPr/>
        </p:nvSpPr>
        <p:spPr>
          <a:xfrm>
            <a:off x="2555776" y="2636912"/>
            <a:ext cx="4392488" cy="2160240"/>
          </a:xfrm>
          <a:prstGeom prst="ellipse">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t>Es una metodología de Planeación y Presupuesto que trata de  revaluar cada año todos los programas y gastos de una entidad organizacional</a:t>
            </a:r>
            <a:endParaRPr lang="es-MX" b="1" dirty="0"/>
          </a:p>
        </p:txBody>
      </p:sp>
      <p:sp>
        <p:nvSpPr>
          <p:cNvPr id="5" name="AutoShape 2" descr="data:image/jpeg;base64,/9j/4AAQSkZJRgABAQAAAQABAAD/2wCEAAkGBhQSERUUExQVFRQUFxQUFxUWFRQUFxcVFBcVFBcXFxUXHCYeFxokGRQXHy8gIycpLSwsFx4xNTAqNSYrLCkBCQoKDgwOGg8PGiwlHyQqLC0tNC8sLCwsLCksLCksLCwwLCwpLCwsLCwpKSwsLCktLSwpKiksLCk1LCwtLCw0Kf/AABEIALwBDQMBIgACEQEDEQH/xAAcAAACAgMBAQAAAAAAAAAAAAAEBgMFAQIHAAj/xABJEAACAQMBBQMHCAgEBQQDAAABAgMABBEhBQYSMUETUWEHIjJxgZHRFCNCUlOSodIVFjNigrHB8ENyk+Ekg7LC8TRjc6IXNVT/xAAbAQEAAgMBAQAAAAAAAAAAAAAAAQMCBAUGB//EAC4RAQACAgECBAMIAwEAAAAAAAABAgMEESExBRJBURNxgSIyYaGx0eHwQpHBFP/aAAwDAQACEQMRAD8A6TsHYUSQR5RGJRDqi41UHl/Uk1YnZkP2Uf8App8Kxs1sQRZ+zj/6RUnbDrlT3Eae/kffQRfoqE84Y/V2afCs/oqL7OP7iH+lE5Pr9VaTs2PMAydMtyXvJHM+rr4c6CH9GRfZRfcUf0r36Ph6xRj/AJafzxisi1ccpmP+ZYyP/qqn8aGJmVsAqwJHR1GvQHDn8ca0BP6Mh+yi+4nwrP6Mh+yj+4nwqAXcgPnwN/mQo2PZxcR9g9lZXbMOSO1ClcAq4KEEjIyHAPKgm/RkP2Uf+mnwr36Mh+yj/wBNPhUySZGRhh3qQazxj1evSgg/RkX2Uf8App8K9+jIvso/9NPhRNeoBv0ZF9lH/pp8K9+jIvso/uJ8KJr1AN+jYvso/uJ8Kz+jYvso/wDTT4UQKyKAb9GRfZR/cT4Vsdlw/ZR/6afCiK2NAG2y4cfso/8ATT4VU/o6IEjso9Dj0F+FMNVG0FxIO5h+I5j3a0G0Gzovso/uJ8K9JsyL7KP7i/CiIOVbS0FYNjxE57KPA/cX4VONnQ/ZR/cT4VKWwKh7Wg8bCH7KP7ifChLq1hH+FH9xPhU0k9U99d0GSkWf2cf3F+FHizi4P2Uf3F+FL6z61dLOOCgXr5IkkPzafcX4VPGYj9CP7i/Chtv6jI5j+VUcF+QaBmkjix+zj+4vwoUxx/UT7q/Cgfl2etaPc0BEyRnkifdX4VS7fhQcHmL9L6I/d8KLNzrVTt64zwfxf9tB12C/Cww51BSNRw8LAZVQOJTg+6rn5CBheMAnOANAfUpJpfu4f+Ht8ni0hxkDI0XqKL3s3T+WTWcnaiMWsomOmWbhKkKpz5ueHBOuhI60Ed/tExTC381GkHF2oGBw5x5qnQv+A5nOgNxbwhFCrnA7ySTnUkk8yT1pU2ltOK425aRIVkEEV12mPOXjcIQM8iV7P2cVEbb3qUbRt9nxK/G8itK44Qgj7OR+AHPFxeanTGG55oGbh9nqrGvr/D8ahM03yrsuwHyXsi3bcS5EvEAE4M5xwknOOnOqjYd5K8N6ImSS4gmnhQSHzVKY7MOAQcEEE6jPeOdBYXl+3F2UY+cIBLEZWJTnz2xzJwcLpnHQAmiLK1WNeFddSWYnJZjzZj1JpXn3idrq1QQyW8ryqLhGVQrApjKspIfBAHF3eqrR9qN+mVtsDszZvN/EssaD8GNBZPsuInJjTi+sFAb7w1/GtDs/h9GSVf4+09mJQ3uGKq92NrPNf7QifVIGhCDuD9rn/pFQT7zGfZNzdInZNALnhGeL/wBOzgHOPpBRkeJoC9pXc1uvFlZS2FROAqzyH0UDK2Ne/gwNSdBpPBtOXA4ogW6rHKshB7vnBET7qptobaYbM2dcYHazGxy2BkfKFXjwemc1YbxXrDaNhbgDs5+3MnfiKMuMesgA+ugPO2kGeMPHjmXR1Xv9MjhPrBom2v45BmN1cc8qwOh5cq0ilmN08RtwtqIwUmDLkyeblOAHiGjNrj6HPUVRbuSvJaTSokc93FNcxDj4QT2UrJGpb6JMYU8xq3QcgYpLoKyqTq5wPXUN5teOKVYmbDsAQPAkj+lK772D9I2qG3lSWUNFJHJgKhwHEqgEg44WXiGM8Q1rTfK87Xa1jZiMAFhM82fOKBJyY+WQMxjXP0uVA8A1mq2HbYe+ls+zwI4Ul488+NipXHTGmvjVbuvtGWS3uuErJcQT3MAVzgZicrGD9XiXhb+LnigZKgvI8qff7qU9qb0zFogsMkMwx20ThcageiwJDAHIyNDTWshaLJGCRQQW/KvXB0qO3b+/79ta3MtBBNJQfbVPM3Wq6eTWgkuJqqLuWp5p6qb268aCOW5xRNjtcHQmlu7uqBW+4TmgbdoTjXupUknwxFG/pcOME61SXrYbNBYLd1s95VOtxXnuaC0N51qv2vdg8P8AF/Sg3uarr+55e3+lB3m4maaC3IysKiHztQ0pAXkOaxjvOra8hqwHlf4ZfkqghgWcEA50IXmBTJsfbFvLHHH2iFxHHmMkBx5oAyp16VPPu9EzBmQEjlpQUG7e78NtcQOoC5Rsk6c1qk2ndKm8KynVAUyw1ABiCE6d2fwro72ikAEDTlVHfWESSBI41e4cZAPoovIySY5IOg5sdB3gI9sbuJLeG6nuitoIQOBbiaH50EHiJjdRw8IOnUnwqk3K2fav8plspHjuu0kx2krHtASWjaTiBLrqRk5I1q9XcK3weJeJ2PE8hA4nbvPcOgHIAAdKMh3Ut1XhEY91BR78bdjjuNncTqZYrhGl4CCFjZSjZ7l4iG11whq5ntIV2pHdtcxjitnt0i0ycyLKZOPi5AKBjHXnUcG5NsrcXAPdpUl3unBKRxIMDwHuoKjcKbi2ptcj0eO3w2QQ37fUEGtNprDY7FnjM6Sibt+AjhHGbh2IUDJzhW19RonYLi2ublIIeNAEEjhgoWReIiIDB4mCvluXDleZOlBuzuCpllM0a4dieQ5HOOmvdQW1pBFcbFsA86RLbLZPIWw2DahQ6Yz6RKkD2aGs73bajj2tsyTjUxr8pV2BDBRJH2akkcvOYa9wNWMvk+synAsXZj/2maPXxCEA+0UG24QjA7KRDgjzZ4VkyO4NEYyp8TxY7jQT7S3dRryW7uboi1MadmiXM0QDgAMx7N1BGF0xnPEdNBmr3Lt4ZIZpbKRornjbKSSHhI4iVLqQeIFfpanOaMud2ST85aI4H0oZVLH1xyhOH2M1VclpZzTdkyiG2t8NKZl7MSXAPmxFz5oCY4m11LLQG767agXaGzjxoXilPasuDwxyADhJ+iOPhbwC5Na76FINqWN8ZFMfF2DKNSqsk3zhIPojj7quLLdG0B41VT1DDBU+ojQ0XPupBIQSqkDwFBqtkkV7NfvPGIXgjjGo0KMzM3FnBBGMAeNLO50UVwbq4tpWju3llPCzlY2VnLxlkweIcJxnBwc0yXW5tu+AYxp4URDunbqvCEHuoFryi7ZANsqOrXCNl+A5wCAGB7stggH6tN9k5aBS3MgZoC13Lt0fjCDNW14eFD0oKstj+/Gq+8ucDWpLucDPKlnbO1gM60F5HeBh+I+FQ3K5pQ2RvEDIUzrzXWmL5eCP5/8AjuoAb2bFUF3eVc7RIIpUvjg0EN1PVVcXVSXM1VdxNQbm/IPOpzflhknwqmkepbQljigtflGK1a5FDHvoaSagIlmoG6k5e3+lZM9DXEnL20H1ZBZJLbxLLGrr2cfNQ30R0OtQnd1R+wllh6eZISo004Y5OKNfu++iNnK4hhK6js081jj6I5Hv9dR7Y2t2QRUTjuZsiKENwk4xxO7DPBEmQWbXoACSAQqdpbWu7cpGpjnlf0UkQoeEEBpXkiPCEUEE+YMkgDUip9l3D24btreZnfz5biMxzq7DTARG7VQOQUR4A8c5sNkbHMIZnbtZ5cGWUjhLEZ4UQa8MS5IVOmSSSSST4woOgwT4YziiAdpvDbyEBZVDHXgfMUntikCuPaKsahu7OOVSkqJIpGCrqrqR4hgRVYd2IkOYGlgPDwgRSuIwO/sGJi0/y0St2PT3+H+9U229pvxraWxxcSLxM+ARbQ6gzMDpxE6Ip9JtcYU0Dti/urQIEkiuXmYRwwvH2crudWYyxtw8KrlmPZjAX1VrsOSS0RvlNvO80hMs9xEBcK8ncqx/OhFHmqvBoABzzQMGz9nR28SxRqeFdOfExLHLO7HVmJJYsdSSaKVcVW2W37WaQrHNGZV0MZYLKudfOjbDDn1HWlzfDykJb8UVuVkmGjPzjjPUfvv4ch17qxteKxzLY19bJsX8mOOZ/Q5m4UNw8Q4scXDkZ4eXFjnjPWsqOp9ngPjXEbuxvoOC+k7RWds9qSS4OdBIv0VPIKdOmnKukbu7/wAE9u8krLE8Cl5VJ04VGrp3qeXeDp3Zqx5otPExw3tvwy2DHGSlotXtMx6T+w/eba7xqkMGDdXJKQg6hABl5mH1EGviSo60ZsnZiWsCQR6hRzY+c7HVnc9WZskk9TVTurZvIz386lZbhQIo29KC10KReDtgO/iQPoir/j8cE8gw099XuSCfY0JOQnAefEhKE/xIQTU8Vk66rKSOgYBx79G/GiETXkR1yOVTrQRIzj0lB8VOPwb41MrZ7x6xW1eoPUJtQfNt4a0ZWkseQQeox76DnO3dpcOfd3Vzrbm2s6Zpw37tniJznwPQgdap919yjIwmuBpkFIyPbxMP5CtPc3Mepj8+Sfl+K3FitltxATdLdN5SJ5cqo1RdQTpjiPcO4UbdbT7KRoydR6J7x3HNPT4AwK53v3s4nzx0rzGh4vly7Mzefsz6ezr30q/C4jvCSTbHjr3H41XXdzShDtt0OG84fjRI28p6la9jFolxJrMDLl6rZFycAHNebaiHm4PtrUbZjXkRWSE8OyCdT7qtEs0Qc/7/AK0vy7xDpmhJtvMf/NBdXkgHKqmaYVXy7QY0Ozk8zQHPcjvoeS5zQ9eoPrqXbfY28KqhknkjRYYc442CDJZtQka82foO8kAk7G2MYeOSRu0uJcGWXGBp6Mca/QiXJ4Vz1JJJJNcv2FvfdMhMFv21wyKrzcDSBUUebHGg82NANcEnJJJzQt615cxMz3SyGMZe2EvBKoyck24C6e/TlVE54/xjl1sfhV+YjNetOfSZ5n/X8u21gjPOuZ7jeUTh4YLpvN0EcxPo9Ash7u5vf310wt1qyl4vHMNTb1MmrfyX+k+ktGXHI+w6j4ihNpbVS2iaWbIVeeBxFmOiogGpYnAA6k0TLMqKXkYKoGSScBQO80r7PZ72ZL2RG+Spk2kRGCT/AP1uh1yw0QHVRrzbTNqLDd3Zjljd3IHymVeFUyCLeDPEsK4yOLkXYek3gAKtnvQis8uI0TUszDGO8npVdtreW3toy8jYPIIvps2M4C9fEnQVzeW5vdszcIHDEhzw5PZxjvY/4j/2MCqsmWK9I6y6OnoWzx8S8+Wkd5n/AJ7id7t722gwtraLjRjjJQNJIc/Rz+zTrnQ95Aq52F5MBGqs8zpcAhg0QiKxaEYAkRlc68yPVjqx7ubtQWScMQ4pG9J29Nj/ANq+A09dXaLj+tYVxTM+a/f9F2xv1rT4GrHlp6z62+f9/ZRT2l4FZD8luomHDwOr27lDowZh2iPp+6tch2ps7gmlaOKRY4JVRuMJKIpRwuIzIpKONRjXOoBAPPr2923XgjWKDBu7kmOAHkp045n7kjB4j7B1orY+7cVvai1A7ROEhy+plZ9ZHfvZiSazyY4vH4qNHevqW5jrWe8e6t3V3rF4mHCiZRloxkZxoWTJ1XX1jPqNMCt4+oMMa5/vurme8G6LWb8SFjCx8xsniQn6DHn6j19fNq3bujKgEc8iSINY5MTqfFWf5zH8WlRjvP3bd1m5q0iPjYOtJ/I1ImNBpnnUooCOWZfTjV/GNsH7j4/AmpV2knjnuwQfhVzmREz2F15agjm4umBRNCY4Yrxrxqu2jtELoOda21tY9bHOTJLKlJvPEAt4IIpMB1DcJyCehqlkkA5VtdXJJoKWWvnW7t33Mvnt29Ieh1teMdeHpZa5/v1vKigxrgsefhRG+G+IiBjjOXPPwrmz8cr9WZj4kknuHU12vCvDZmYy5O3or2tqKR5K9wjnJoeYGniHc5okzKPPI0HRfD10v7Q2fzr2Na8OFaeVATWKJktjURiNZsEderJFYoPV6vV6g9Xq9XqD7L2QgWCIKAB2cegGB6I6CvbS2PBcDE8McoHLtEV8HvBIyD4ittmfsIv/AI4/+kUTQc0338nIVTNaKcAZkhyW0HN0zkk969enjS7reUGS1QRupmjHoeeAyDlgcWjDuBK411xXYufqH4/7Vy7fndxJbtxZIzzIna3KIB2aZxw/81hrwDoM6Z11cmOaT56PQ6e7j2Kf+bb6x6T7fX9J+k9Bd9vlBfSpFcN8mskOZTN5i3Mykj5P2n7Ps1KkthjxYA5Zzabzb7xWfm27CWUjRAwaJMjRmYe/hB18K59Yb03Mdu1rG3zbnAXg4nUsTxKmeWSeWCeeMU07teSrij4rpnjYjzI4yoZO5mJDAt+7gjvzyp8ab9KR/CZ8Nw6czk2rcx6RHe39/s+9XsbdubaEvyi8Z1ibHzhBy46LGPoJ48u7Oc11bZmzY7aIRxjhRc/jqST1PjVL8l2jbj5uWG7QDRZk7CX/AFYRw6D/ANvpWF30Cn/ira4twDjj4DcREg4z2lvxcI/zBfwq3Hiinzczb3cmzPE9Kx2iO0GMJnUj1eA+NQ3t0sMbyu4WONS7FjoFGpPF/wCa12fteGdeOGWOVe+N1cf/AFOlKG0wNpX3yZGPya34ZLknOJZRh4rcZ5hch254wB31a0B26tq07vtC5Uq9wqrBG4/YWueJFz9dzh29g6UyLbFR5jeOD/L1Y8PbWi3hXAkUg8sgZU9OnIeuiljHTT++40ERXtAY5EypGDn0T30n32xGtZA8ZPBnzH6qfqn+9adix5fiP54rfgVhggEdxGR7qwtSLNnX2LYZ/Ce8FuCae47yvh5q/wC9XFrskKMseXQfGrBRUcxyQvtPqpFfdF8826VjiG1smme/p4VLWartpbSCjA59T3VTs7OPWxzkyT0VUpa9uIY2ltEKMA60tXNySaxc3JJoGWWvnm7u5N3J5rdvSHoNbWjHDMstI2+G+IjBjiOXOhPdWN8N8uDMUR87qe6kG1s5J5AiK0kjkBVAyWJ6f7nQczpXX8M8M83GXLHT0hjtbXk+xTu0iheaQAAu7nAAyWZj0A612zcXyaLaoJZwGuCPWIgeinq3e3sHjZ+T3ybJYoJJcPcsNW5rGD9BP6t19WlOM40r2FKcOFe3Lmu+NjocVzt7cMWB8Tj3V1LfGTzTXLY5f+IUdCeE+3T+dWqwsW7hc4A50TJuE+M4p+2PssLoR4imNbIY1FBwW93UdOlUdzs8rzFd52xs5dc0g7b2YMnSg5yyYrWre+suEmquRcUGler1eoPs3Zn7CL/44/8ApFTHXTp1+FD7OPzMQH2cfsHCKG3g27HZw9owLMSI4ol9OWVvRjQdSeZPQZJoBd6dvPCEgtlEl5cZWFD6KAelPL3RoNfE4A50Zu/sJLSLgUl3ZjJLK2ryytjikY95xoOgAAoPdfYLxdpcXLB7y4wZSPRjQehbxdyJn2nJq+oKyDdq3S4a4WJRM3Nu4nmyjkrHqRqas69WHbHr6VEViOzO97X+9PPp9GHOdB7fAfGvdmPV6tKyi4/r66ju7tIo2kkYIiKXZjoFVRkk1LAleULZsCqojgjN/ct2Ns8ZaCXj5tI0kWGKIuWOuNMdal2fuVPaxhbS7DecZGS4jBBkbVyJY8SLxN9YPU+59rJczPtKdSrTL2dtG3OG1BJBI6PITk+GKbWQHn/ftoksW+8lzBkXtpKFH+NbYuoxr1C4l7voe01d7M29b3AJhmSTHMKw4ge4ofOB9YosAjx/A++gr7Y0FyfnYkYjkxGHB7w487TwNBYEkDOMmspID68e2qmPY0sX7CdiPqTfOj1BtGHvNELevyliI/ejPEPXjmPxohZE4GTyFaWgzljzbX1DpQzTB8KrZB1PTAHQ5oq5uVjQs2gGPedAB4k6UAe29rLCupxy17s0s3N0TUV9d9qSWAYcQxnHnOOTD91dMHvGlBNcDGc6c814nx6bXy16zx+TuaGOIifdvJNSNvhvjwZiiPndWHT/AHrXe/fDGYoT53It3f70nbL2VLczLHEheRzgAfiWPRRzJPKsvDfDOeMuWPlC3Z2fL9indHY7PkuJVSNWkkkOFUc2PPrjHrOlfQPk+8nMdgnG+HuXGHfmEHMpHnkueZ5t10AAJ3D3Aj2fHk4e4YYeXHTnwJ3JkD14yfBtr12PHx1lwr357NCKDvDoaMaq+/bANXK3Ot9JtDXKb6Uh8jmDkesaiuib63WpFcx2jJrQdr2XKskMcq8mVGHjxY+NFyXeBSb5NduB7V4ifOhPI/UY5H/cPZVxtG8BbuoJL+4BGtJe05x/f9+NW209o4GM/wB60o7Su8mgqdpnJNUNwtWd3LVbMaAas8NbxJmpXjoPpNJ9oWFsJmmt7q2SNXbth8mmReEEgSICjnoMgHlQGy96InvPlW0g9swGLNJo3WGON1GZBLw8JmbUZOMDQUZsVDtVopG//XWwj7NCCPlVwgGZG11iQjABGrAmnuaJXUq6hlPNWAZT6wdDUpYgnV1DIysp5MpDA+0aVvStceTq3Dcdq0tjJz4rVyiE/vQn5tvdUZuNq2vpRw7QjGNYj8muMdfm2yjn1EVAbScVqg6nn/IUtbP8oNpK4jkdraX7G5UwMW8C3mt7CaZx39DyNEM0k7wN+kbz5CmTbWxWW9YaB3/wrXPj6TeAxVtvlvC1rCqwgPdXDCG3Tvkbm5x9FBlifCpt093Vs7ZY88Uhy8sh5yzOeKSQ+tuXcMUSuFUDkMVtXqwTiiHmPQcz/ea2CDGK0jHU8z+A7qlFB4L3fj8ayzDB4uQ118KyKEvX42WIfSOW8FHxoM2VvxAuRqxyPAdKXd7dqZZYVOQpBbX8fUOXrPhV/traHYQkr6R0UeP9/wBK5ntHbBQBiTqSx68XcBnppke01rZ79PLDYw05nzSsNo3wQALz5a50A1xj18+vTvrn+8W8Ersyqw54Z9Bw8sgEekw1HcNdM1JLtKe8l7O3Dsx0AXOcDmQRyyTqc+s06br+RYAiS9fi5EQJyB5+e/M+pces1XTDE/ejlnbJx2cr2Juxc3cgSCNpGOMtqEXxeQ6KOveegNfQO424kWzosDDzOB2kuME/uqPooOg9pphsrGOFBHEixougVQFA9gqYvWzTHFWva8yzWCahe5A60FcbYRebCrGA92qs2jIOE1T3++kKfSHvpQ2z5SF1C0FFvs+HNc6vZdavdvbxGY0szPmgs90tsGC5XXCyZib+PRT7Gx7zT9e3mg/vX11yVlpk2ZvMSBHNz5B+nhxdx8aC1v7zNL95NVleIaqZ4zQATULItEXEwHr7qlEIIyPWPVQD2sVTTx8qkjjxWtweVB9abGjVbeFUACrFGAFwAAFGgA5UZVdse1KxxEN5vZR+b/CKsaD1aOc6D2+ArLvj1nlWUXH9T3mgHv8AZcU6dnNEkiHThdQw/HlStd7lraI81neS2SIpdkYia2CrqcxSaqMfVIpypH3ndto3Y2fEfmIOGW9fOh1zHbZGuWIy3hRMKDd/a12842ldWktwnZiOJ7dR8zHklnFuzcfnghsgk491P2xd8bS6PDDMvaDnE+YpR645MNVvCnCoGgwAMAYAwMaDoKrdt7rWt2P+IhRyOT44ZF8VkXDA+2hzytcVpzPgPxNKJ3YvLX/0V40i9Le8zKuO5Zx56+3Nbx77tb4W/tJbbp2yf8Rbk9/aJ5y/xLQ49jeK2FCbO2lFOgeGRJUP0kYMPw5UWKIYllCqSTgAEk+A50FsqTKtPJ5vHltdAsa8s+wZ9lBbcmMjx2y6NIeKQj6MSnr6z/Ko99djz3NsLa2KKshCSs5IAhHNQACWz3dQCMjNEuYbb8qq3E8qkFUEhEBAPnRAADPPzmbJAGvnKO+rTYPk+ub8iS64oIDqFI4ZXHTzD6A/za94NOO6nkxtLIiTh7a4GvbSAEqdf2a8oxrjTXvJpqmulUZJAqv4cc8s/iTxwE2LsCC0j7OCNUXqR6TeLNzNGSzheZpP3h8pVvbggNxN3CuX7xeVqWTITzRVit2Tau9sMI85x76SNseVpFyErjd9vHLIclifbVY8zMeZoOj7R8qkrE4OBS/d76zPzc0rrCxomHZzHpQFy7ZdupqBrgnvo613ekbHmmru03JkPT3igVezJrIsz3V0ez8nrHpirm18nQ6ig5CNmMelavslu6u4xbgIOlZl3GTHIUHB2lljGAzAd3MewHlQU1y55sT+H8q6dvbubwAsBXOLy24SaCuNbRTFTpWXWo6A5dod9ayXYNB16g+w9l3RWGISYAMceHHonzRofqn16VZFsDNC7LwYIu4xx6H/ACitBAynMeqD/DJ/FD09R09VAWg6nn3dw7q3qK3ulflzHNToQfEVtcXCxozuQqICzMeQVRkk0FHvnvKbOAdkvaXM7CG3i5lpW6kD6KjUmpd0d2xZWwj4uOViZJ5TzkmfV2PhnQeApf3Mzf3b7SlVgoUx2cbDSOE85Tn6b4z6jT1RM9Oj1eJr1aNqcdBz9fQUQ9GM6nr+AqT+Rr1YoF+83EtWcyxK1tMf8W3PZMT+8o81vaKgmnvrUMXaO7hQcbNjsJlUa6nVX5dMUzse7GemaVd77hp5INnofOnIkmI+jAhyfVkjFGUI90tuxSSyyzOEmmYcCv5oEQ9EIx0b2U6g0HLs6JkEbIrIoChSAcADAx3cqCj2CYtbeVox9m/zkfuOoohZ3TNw+bzpI3g3dvJ84fA7gaaBtSRDiaIgD6cfnr7RzFWFtdJIMowb1HX3c6IcSu/JBcuc8QzQ3/4Un6kV3zFe4aDhMfkXkxqRRMfkbbvHurtvBWOzoOS2nkkA5n8KvbPybRLjIz6xT7wV7goFu33TjXkoo+PY6DpVrw17hoAVsQOlSC3FFYrGKAbsKikt6N4a1K0CnvBscOhGOhrhW8+xjG50r6XuLfIrm+/G63GCyig4JPFQrLTPtTZBUkEVSS2poAa9RPyastamg+ot1d+bO7jjijmCyBEDRSfNyDCgEBW5+sUyyzqhCnQnQD+vgPGl+53Ks7y3i7eFWbs48SjzZQeEahxrVDd7tbQsVzbXIvIFIxb3Wkg6YSYHnrU9GXEH24tA2uqsOTDQj4jwNIm81419dLs3iAgiZJL2VTgFeccB+qWI1HKgrryqNBFIjwyw3QXhiimQheMnHF2uilF589abNx9gJbWgHGJZJiZZ5dD2kr6tk9w5Ad1QccdzBFEqqFUBVAAAGgAAwB7q2oT5O0f7PVfsyeX+Q9PUdPVUsF0rg4Oo5g6EesdKMUkjY5czoKyi4Fax66+71f71vQZr1Yr1APfOiIZZDhYgXY9yqOI/ypW8nsTTmfaMow922Igfo2yaIPDOM1H5Qp2uHg2ZEfOujxzkfQtoyC2f83KnKCBUVUQYVAFUDoqjAFGXaEtZZsCtc1qDk+A/nRilQYoefZcbnOOFvrL5p/DnRGazmgCIlj6iVe4+a/vGhqSPaSk4OUbubT8eRqbjOuRp0+FYaMN3EdxoJjIAM+2tkbIqpnj4SqqSOM44c6YHXwq1Wg2r1ezXqDFer1eoMV6vVig9WDXqxQaMKCvLIMCCKPNaMKDnW8G4qyElRSRfeT1weVd2kiBoaSzB6UHBV3CfPKvbS3N4AmnPi/Dh+NdyfZ691Le+FmB2X8f/AGUDhsw/MRf/ABx/9IqeaEMMMM0h7H3xmEarwxkKqAZDZxwjrxUcN8pvqx+5/wA1BbX+zFaMpcRJPFjUOAceonUeylt/J9LbfO7KupIho3yeYmSFuoA4tVo79cZfqRe5/wA1Z/XGb6sfuf8ANRMTMBIPKPJbEJtS1e3zoLiLMsDeJxqlNMU0N0oeGRXGMiWMg+oHvHeDS/LvdIylWjiZTzUqxB9YLVzvekC04bm0HyaVtW7FnRSeeqcRU+6nPunpLtS3ZQ4l07nHon1/VP4UZmuW7j+Uq6u7YtMsLMCVzwMMjTmA2Pwq0i3wmjl4FWPgK54SHIH+XztB4VMxwxPU84RcnPcAASSToBpUI2knZNK3mogYsT0CjJ9dLP64zfVj9z/mpU8ou9crWYhCoqSyxxvwhgShOSvpaA1CYjmTN5PLZrh59pyjz7pisIP0LZCeHHdnnTtSVbb0yRosaRxBEUKoAfRVGAPSqT9cpvqx+5/zUJnmTdI2B48h66zGuBik39cJeL0Y9B3P1/irf9cpvqx+5/zUQcs1C86sSucHSlP9cpvqx+5/zVrJvbKdeCLI1zh/zUDg8hXxHWs8P1Tg88UkW++s2QOGMg55hvzVKd7ZQ2eGPOD0f81AwwS9pdP1EQCfxHnVyK5nuzvZKI2bhjJZ2JJDcyf81XP65zfUi9z/AJqJk6ZrOaS/1zm+pF7n/NWf1zm+pF7n/NRBzrFJv66TfVi9z/mr365zfUi9z/moHKsUnfrnN9SL3P8AmrH65zfUi9z/AJqBxrBpOO+c31Ivc/5qx+uc31Y/c/5qBxrWlA75zfVj9z/mrX9c5vqx+5/zUDeRWpFKJ3xm+rH7n/NXv1ym+rH7n/NQNbLSvvov7L/mf9lQtvjN9WP3P+aqDeneiRuzyqacfIN14P3qD//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dirty="0"/>
          </a:p>
        </p:txBody>
      </p:sp>
      <p:sp>
        <p:nvSpPr>
          <p:cNvPr id="6" name="AutoShape 4" descr="data:image/jpeg;base64,/9j/4AAQSkZJRgABAQAAAQABAAD/2wCEAAkGBhQSERUUExQVFRQUFxQUFxUWFRQUFxcVFBcVFBcXFxUXHCYeFxokGRQXHy8gIycpLSwsFx4xNTAqNSYrLCkBCQoKDgwOGg8PGiwlHyQqLC0tNC8sLCwsLCksLCksLCwwLCwpLCwsLCwpKSwsLCktLSwpKiksLCk1LCwtLCw0Kf/AABEIALwBDQMBIgACEQEDEQH/xAAcAAACAgMBAQAAAAAAAAAAAAAEBgMFAQIHAAj/xABJEAACAQMBBQMHCAgEBQQDAAABAgMABBEhBQYSMUETUWEHIjJxgZHRFCNCUlOSodIVFjNigrHB8ENyk+Ekg7LC8TRjc6IXNVT/xAAbAQEAAgMBAQAAAAAAAAAAAAAAAQMCBAUGB//EAC4RAQACAgECBAMIAwEAAAAAAAABAgMEESExBRJBURNxgSIyYaGx0eHwQpHBFP/aAAwDAQACEQMRAD8A6TsHYUSQR5RGJRDqi41UHl/Uk1YnZkP2Uf8App8Kxs1sQRZ+zj/6RUnbDrlT3Eae/kffQRfoqE84Y/V2afCs/oqL7OP7iH+lE5Pr9VaTs2PMAydMtyXvJHM+rr4c6CH9GRfZRfcUf0r36Ph6xRj/AJafzxisi1ccpmP+ZYyP/qqn8aGJmVsAqwJHR1GvQHDn8ca0BP6Mh+yi+4nwrP6Mh+yj+4nwqAXcgPnwN/mQo2PZxcR9g9lZXbMOSO1ClcAq4KEEjIyHAPKgm/RkP2Uf+mnwr36Mh+yj/wBNPhUySZGRhh3qQazxj1evSgg/RkX2Uf8App8K9+jIvso/9NPhRNeoBv0ZF9lH/pp8K9+jIvso/uJ8KJr1AN+jYvso/uJ8Kz+jYvso/wDTT4UQKyKAb9GRfZR/cT4Vsdlw/ZR/6afCiK2NAG2y4cfso/8ATT4VU/o6IEjso9Dj0F+FMNVG0FxIO5h+I5j3a0G0Gzovso/uJ8K9JsyL7KP7i/CiIOVbS0FYNjxE57KPA/cX4VONnQ/ZR/cT4VKWwKh7Wg8bCH7KP7ifChLq1hH+FH9xPhU0k9U99d0GSkWf2cf3F+FHizi4P2Uf3F+FL6z61dLOOCgXr5IkkPzafcX4VPGYj9CP7i/Chtv6jI5j+VUcF+QaBmkjix+zj+4vwoUxx/UT7q/Cgfl2etaPc0BEyRnkifdX4VS7fhQcHmL9L6I/d8KLNzrVTt64zwfxf9tB12C/Cww51BSNRw8LAZVQOJTg+6rn5CBheMAnOANAfUpJpfu4f+Ht8ni0hxkDI0XqKL3s3T+WTWcnaiMWsomOmWbhKkKpz5ueHBOuhI60Ed/tExTC381GkHF2oGBw5x5qnQv+A5nOgNxbwhFCrnA7ySTnUkk8yT1pU2ltOK425aRIVkEEV12mPOXjcIQM8iV7P2cVEbb3qUbRt9nxK/G8itK44Qgj7OR+AHPFxeanTGG55oGbh9nqrGvr/D8ahM03yrsuwHyXsi3bcS5EvEAE4M5xwknOOnOqjYd5K8N6ImSS4gmnhQSHzVKY7MOAQcEEE6jPeOdBYXl+3F2UY+cIBLEZWJTnz2xzJwcLpnHQAmiLK1WNeFddSWYnJZjzZj1JpXn3idrq1QQyW8ryqLhGVQrApjKspIfBAHF3eqrR9qN+mVtsDszZvN/EssaD8GNBZPsuInJjTi+sFAb7w1/GtDs/h9GSVf4+09mJQ3uGKq92NrPNf7QifVIGhCDuD9rn/pFQT7zGfZNzdInZNALnhGeL/wBOzgHOPpBRkeJoC9pXc1uvFlZS2FROAqzyH0UDK2Ne/gwNSdBpPBtOXA4ogW6rHKshB7vnBET7qptobaYbM2dcYHazGxy2BkfKFXjwemc1YbxXrDaNhbgDs5+3MnfiKMuMesgA+ugPO2kGeMPHjmXR1Xv9MjhPrBom2v45BmN1cc8qwOh5cq0ilmN08RtwtqIwUmDLkyeblOAHiGjNrj6HPUVRbuSvJaTSokc93FNcxDj4QT2UrJGpb6JMYU8xq3QcgYpLoKyqTq5wPXUN5teOKVYmbDsAQPAkj+lK772D9I2qG3lSWUNFJHJgKhwHEqgEg44WXiGM8Q1rTfK87Xa1jZiMAFhM82fOKBJyY+WQMxjXP0uVA8A1mq2HbYe+ls+zwI4Ul488+NipXHTGmvjVbuvtGWS3uuErJcQT3MAVzgZicrGD9XiXhb+LnigZKgvI8qff7qU9qb0zFogsMkMwx20ThcageiwJDAHIyNDTWshaLJGCRQQW/KvXB0qO3b+/79ta3MtBBNJQfbVPM3Wq6eTWgkuJqqLuWp5p6qb268aCOW5xRNjtcHQmlu7uqBW+4TmgbdoTjXupUknwxFG/pcOME61SXrYbNBYLd1s95VOtxXnuaC0N51qv2vdg8P8AF/Sg3uarr+55e3+lB3m4maaC3IysKiHztQ0pAXkOaxjvOra8hqwHlf4ZfkqghgWcEA50IXmBTJsfbFvLHHH2iFxHHmMkBx5oAyp16VPPu9EzBmQEjlpQUG7e78NtcQOoC5Rsk6c1qk2ndKm8KynVAUyw1ABiCE6d2fwro72ikAEDTlVHfWESSBI41e4cZAPoovIySY5IOg5sdB3gI9sbuJLeG6nuitoIQOBbiaH50EHiJjdRw8IOnUnwqk3K2fav8plspHjuu0kx2krHtASWjaTiBLrqRk5I1q9XcK3weJeJ2PE8hA4nbvPcOgHIAAdKMh3Ut1XhEY91BR78bdjjuNncTqZYrhGl4CCFjZSjZ7l4iG11whq5ntIV2pHdtcxjitnt0i0ycyLKZOPi5AKBjHXnUcG5NsrcXAPdpUl3unBKRxIMDwHuoKjcKbi2ptcj0eO3w2QQ37fUEGtNprDY7FnjM6Sibt+AjhHGbh2IUDJzhW19RonYLi2ublIIeNAEEjhgoWReIiIDB4mCvluXDleZOlBuzuCpllM0a4dieQ5HOOmvdQW1pBFcbFsA86RLbLZPIWw2DahQ6Yz6RKkD2aGs73bajj2tsyTjUxr8pV2BDBRJH2akkcvOYa9wNWMvk+synAsXZj/2maPXxCEA+0UG24QjA7KRDgjzZ4VkyO4NEYyp8TxY7jQT7S3dRryW7uboi1MadmiXM0QDgAMx7N1BGF0xnPEdNBmr3Lt4ZIZpbKRornjbKSSHhI4iVLqQeIFfpanOaMud2ST85aI4H0oZVLH1xyhOH2M1VclpZzTdkyiG2t8NKZl7MSXAPmxFz5oCY4m11LLQG767agXaGzjxoXilPasuDwxyADhJ+iOPhbwC5Na76FINqWN8ZFMfF2DKNSqsk3zhIPojj7quLLdG0B41VT1DDBU+ojQ0XPupBIQSqkDwFBqtkkV7NfvPGIXgjjGo0KMzM3FnBBGMAeNLO50UVwbq4tpWju3llPCzlY2VnLxlkweIcJxnBwc0yXW5tu+AYxp4URDunbqvCEHuoFryi7ZANsqOrXCNl+A5wCAGB7stggH6tN9k5aBS3MgZoC13Lt0fjCDNW14eFD0oKstj+/Gq+8ucDWpLucDPKlnbO1gM60F5HeBh+I+FQ3K5pQ2RvEDIUzrzXWmL5eCP5/8AjuoAb2bFUF3eVc7RIIpUvjg0EN1PVVcXVSXM1VdxNQbm/IPOpzflhknwqmkepbQljigtflGK1a5FDHvoaSagIlmoG6k5e3+lZM9DXEnL20H1ZBZJLbxLLGrr2cfNQ30R0OtQnd1R+wllh6eZISo004Y5OKNfu++iNnK4hhK6js081jj6I5Hv9dR7Y2t2QRUTjuZsiKENwk4xxO7DPBEmQWbXoACSAQqdpbWu7cpGpjnlf0UkQoeEEBpXkiPCEUEE+YMkgDUip9l3D24btreZnfz5biMxzq7DTARG7VQOQUR4A8c5sNkbHMIZnbtZ5cGWUjhLEZ4UQa8MS5IVOmSSSSST4woOgwT4YziiAdpvDbyEBZVDHXgfMUntikCuPaKsahu7OOVSkqJIpGCrqrqR4hgRVYd2IkOYGlgPDwgRSuIwO/sGJi0/y0St2PT3+H+9U229pvxraWxxcSLxM+ARbQ6gzMDpxE6Ip9JtcYU0Dti/urQIEkiuXmYRwwvH2crudWYyxtw8KrlmPZjAX1VrsOSS0RvlNvO80hMs9xEBcK8ncqx/OhFHmqvBoABzzQMGz9nR28SxRqeFdOfExLHLO7HVmJJYsdSSaKVcVW2W37WaQrHNGZV0MZYLKudfOjbDDn1HWlzfDykJb8UVuVkmGjPzjjPUfvv4ch17qxteKxzLY19bJsX8mOOZ/Q5m4UNw8Q4scXDkZ4eXFjnjPWsqOp9ngPjXEbuxvoOC+k7RWds9qSS4OdBIv0VPIKdOmnKukbu7/wAE9u8krLE8Cl5VJ04VGrp3qeXeDp3Zqx5otPExw3tvwy2DHGSlotXtMx6T+w/eba7xqkMGDdXJKQg6hABl5mH1EGviSo60ZsnZiWsCQR6hRzY+c7HVnc9WZskk9TVTurZvIz386lZbhQIo29KC10KReDtgO/iQPoir/j8cE8gw099XuSCfY0JOQnAefEhKE/xIQTU8Vk66rKSOgYBx79G/GiETXkR1yOVTrQRIzj0lB8VOPwb41MrZ7x6xW1eoPUJtQfNt4a0ZWkseQQeox76DnO3dpcOfd3Vzrbm2s6Zpw37tniJznwPQgdap919yjIwmuBpkFIyPbxMP5CtPc3Mepj8+Sfl+K3FitltxATdLdN5SJ5cqo1RdQTpjiPcO4UbdbT7KRoydR6J7x3HNPT4AwK53v3s4nzx0rzGh4vly7Mzefsz6ezr30q/C4jvCSTbHjr3H41XXdzShDtt0OG84fjRI28p6la9jFolxJrMDLl6rZFycAHNebaiHm4PtrUbZjXkRWSE8OyCdT7qtEs0Qc/7/AK0vy7xDpmhJtvMf/NBdXkgHKqmaYVXy7QY0Ozk8zQHPcjvoeS5zQ9eoPrqXbfY28KqhknkjRYYc442CDJZtQka82foO8kAk7G2MYeOSRu0uJcGWXGBp6Mca/QiXJ4Vz1JJJJNcv2FvfdMhMFv21wyKrzcDSBUUebHGg82NANcEnJJJzQt615cxMz3SyGMZe2EvBKoyck24C6e/TlVE54/xjl1sfhV+YjNetOfSZ5n/X8u21gjPOuZ7jeUTh4YLpvN0EcxPo9Ash7u5vf310wt1qyl4vHMNTb1MmrfyX+k+ktGXHI+w6j4ihNpbVS2iaWbIVeeBxFmOiogGpYnAA6k0TLMqKXkYKoGSScBQO80r7PZ72ZL2RG+Spk2kRGCT/AP1uh1yw0QHVRrzbTNqLDd3Zjljd3IHymVeFUyCLeDPEsK4yOLkXYek3gAKtnvQis8uI0TUszDGO8npVdtreW3toy8jYPIIvps2M4C9fEnQVzeW5vdszcIHDEhzw5PZxjvY/4j/2MCqsmWK9I6y6OnoWzx8S8+Wkd5n/AJ7id7t722gwtraLjRjjJQNJIc/Rz+zTrnQ95Aq52F5MBGqs8zpcAhg0QiKxaEYAkRlc68yPVjqx7ubtQWScMQ4pG9J29Nj/ANq+A09dXaLj+tYVxTM+a/f9F2xv1rT4GrHlp6z62+f9/ZRT2l4FZD8luomHDwOr27lDowZh2iPp+6tch2ps7gmlaOKRY4JVRuMJKIpRwuIzIpKONRjXOoBAPPr2923XgjWKDBu7kmOAHkp045n7kjB4j7B1orY+7cVvai1A7ROEhy+plZ9ZHfvZiSazyY4vH4qNHevqW5jrWe8e6t3V3rF4mHCiZRloxkZxoWTJ1XX1jPqNMCt4+oMMa5/vurme8G6LWb8SFjCx8xsniQn6DHn6j19fNq3bujKgEc8iSINY5MTqfFWf5zH8WlRjvP3bd1m5q0iPjYOtJ/I1ImNBpnnUooCOWZfTjV/GNsH7j4/AmpV2knjnuwQfhVzmREz2F15agjm4umBRNCY4Yrxrxqu2jtELoOda21tY9bHOTJLKlJvPEAt4IIpMB1DcJyCehqlkkA5VtdXJJoKWWvnW7t33Mvnt29Ieh1teMdeHpZa5/v1vKigxrgsefhRG+G+IiBjjOXPPwrmz8cr9WZj4kknuHU12vCvDZmYy5O3or2tqKR5K9wjnJoeYGniHc5okzKPPI0HRfD10v7Q2fzr2Na8OFaeVATWKJktjURiNZsEderJFYoPV6vV6g9Xq9XqD7L2QgWCIKAB2cegGB6I6CvbS2PBcDE8McoHLtEV8HvBIyD4ittmfsIv/AI4/+kUTQc0338nIVTNaKcAZkhyW0HN0zkk969enjS7reUGS1QRupmjHoeeAyDlgcWjDuBK411xXYufqH4/7Vy7fndxJbtxZIzzIna3KIB2aZxw/81hrwDoM6Z11cmOaT56PQ6e7j2Kf+bb6x6T7fX9J+k9Bd9vlBfSpFcN8mskOZTN5i3Mykj5P2n7Ps1KkthjxYA5Zzabzb7xWfm27CWUjRAwaJMjRmYe/hB18K59Yb03Mdu1rG3zbnAXg4nUsTxKmeWSeWCeeMU07teSrij4rpnjYjzI4yoZO5mJDAt+7gjvzyp8ab9KR/CZ8Nw6czk2rcx6RHe39/s+9XsbdubaEvyi8Z1ibHzhBy46LGPoJ48u7Oc11bZmzY7aIRxjhRc/jqST1PjVL8l2jbj5uWG7QDRZk7CX/AFYRw6D/ANvpWF30Cn/ira4twDjj4DcREg4z2lvxcI/zBfwq3Hiinzczb3cmzPE9Kx2iO0GMJnUj1eA+NQ3t0sMbyu4WONS7FjoFGpPF/wCa12fteGdeOGWOVe+N1cf/AFOlKG0wNpX3yZGPya34ZLknOJZRh4rcZ5hch254wB31a0B26tq07vtC5Uq9wqrBG4/YWueJFz9dzh29g6UyLbFR5jeOD/L1Y8PbWi3hXAkUg8sgZU9OnIeuiljHTT++40ERXtAY5EypGDn0T30n32xGtZA8ZPBnzH6qfqn+9adix5fiP54rfgVhggEdxGR7qwtSLNnX2LYZ/Ce8FuCae47yvh5q/wC9XFrskKMseXQfGrBRUcxyQvtPqpFfdF8826VjiG1smme/p4VLWartpbSCjA59T3VTs7OPWxzkyT0VUpa9uIY2ltEKMA60tXNySaxc3JJoGWWvnm7u5N3J5rdvSHoNbWjHDMstI2+G+IjBjiOXOhPdWN8N8uDMUR87qe6kG1s5J5AiK0kjkBVAyWJ6f7nQczpXX8M8M83GXLHT0hjtbXk+xTu0iheaQAAu7nAAyWZj0A612zcXyaLaoJZwGuCPWIgeinq3e3sHjZ+T3ybJYoJJcPcsNW5rGD9BP6t19WlOM40r2FKcOFe3Lmu+NjocVzt7cMWB8Tj3V1LfGTzTXLY5f+IUdCeE+3T+dWqwsW7hc4A50TJuE+M4p+2PssLoR4imNbIY1FBwW93UdOlUdzs8rzFd52xs5dc0g7b2YMnSg5yyYrWre+suEmquRcUGler1eoPs3Zn7CL/44/8ApFTHXTp1+FD7OPzMQH2cfsHCKG3g27HZw9owLMSI4ol9OWVvRjQdSeZPQZJoBd6dvPCEgtlEl5cZWFD6KAelPL3RoNfE4A50Zu/sJLSLgUl3ZjJLK2ryytjikY95xoOgAAoPdfYLxdpcXLB7y4wZSPRjQehbxdyJn2nJq+oKyDdq3S4a4WJRM3Nu4nmyjkrHqRqas69WHbHr6VEViOzO97X+9PPp9GHOdB7fAfGvdmPV6tKyi4/r66ju7tIo2kkYIiKXZjoFVRkk1LAleULZsCqojgjN/ct2Ns8ZaCXj5tI0kWGKIuWOuNMdal2fuVPaxhbS7DecZGS4jBBkbVyJY8SLxN9YPU+59rJczPtKdSrTL2dtG3OG1BJBI6PITk+GKbWQHn/ftoksW+8lzBkXtpKFH+NbYuoxr1C4l7voe01d7M29b3AJhmSTHMKw4ge4ofOB9YosAjx/A++gr7Y0FyfnYkYjkxGHB7w487TwNBYEkDOMmspID68e2qmPY0sX7CdiPqTfOj1BtGHvNELevyliI/ejPEPXjmPxohZE4GTyFaWgzljzbX1DpQzTB8KrZB1PTAHQ5oq5uVjQs2gGPedAB4k6UAe29rLCupxy17s0s3N0TUV9d9qSWAYcQxnHnOOTD91dMHvGlBNcDGc6c814nx6bXy16zx+TuaGOIifdvJNSNvhvjwZiiPndWHT/AHrXe/fDGYoT53It3f70nbL2VLczLHEheRzgAfiWPRRzJPKsvDfDOeMuWPlC3Z2fL9indHY7PkuJVSNWkkkOFUc2PPrjHrOlfQPk+8nMdgnG+HuXGHfmEHMpHnkueZ5t10AAJ3D3Aj2fHk4e4YYeXHTnwJ3JkD14yfBtr12PHx1lwr357NCKDvDoaMaq+/bANXK3Ot9JtDXKb6Uh8jmDkesaiuib63WpFcx2jJrQdr2XKskMcq8mVGHjxY+NFyXeBSb5NduB7V4ifOhPI/UY5H/cPZVxtG8BbuoJL+4BGtJe05x/f9+NW209o4GM/wB60o7Su8mgqdpnJNUNwtWd3LVbMaAas8NbxJmpXjoPpNJ9oWFsJmmt7q2SNXbth8mmReEEgSICjnoMgHlQGy96InvPlW0g9swGLNJo3WGON1GZBLw8JmbUZOMDQUZsVDtVopG//XWwj7NCCPlVwgGZG11iQjABGrAmnuaJXUq6hlPNWAZT6wdDUpYgnV1DIysp5MpDA+0aVvStceTq3Dcdq0tjJz4rVyiE/vQn5tvdUZuNq2vpRw7QjGNYj8muMdfm2yjn1EVAbScVqg6nn/IUtbP8oNpK4jkdraX7G5UwMW8C3mt7CaZx39DyNEM0k7wN+kbz5CmTbWxWW9YaB3/wrXPj6TeAxVtvlvC1rCqwgPdXDCG3Tvkbm5x9FBlifCpt093Vs7ZY88Uhy8sh5yzOeKSQ+tuXcMUSuFUDkMVtXqwTiiHmPQcz/ea2CDGK0jHU8z+A7qlFB4L3fj8ayzDB4uQ118KyKEvX42WIfSOW8FHxoM2VvxAuRqxyPAdKXd7dqZZYVOQpBbX8fUOXrPhV/traHYQkr6R0UeP9/wBK5ntHbBQBiTqSx68XcBnppke01rZ79PLDYw05nzSsNo3wQALz5a50A1xj18+vTvrn+8W8Ersyqw54Z9Bw8sgEekw1HcNdM1JLtKe8l7O3Dsx0AXOcDmQRyyTqc+s06br+RYAiS9fi5EQJyB5+e/M+pces1XTDE/ejlnbJx2cr2Juxc3cgSCNpGOMtqEXxeQ6KOveegNfQO424kWzosDDzOB2kuME/uqPooOg9pphsrGOFBHEixougVQFA9gqYvWzTHFWva8yzWCahe5A60FcbYRebCrGA92qs2jIOE1T3++kKfSHvpQ2z5SF1C0FFvs+HNc6vZdavdvbxGY0szPmgs90tsGC5XXCyZib+PRT7Gx7zT9e3mg/vX11yVlpk2ZvMSBHNz5B+nhxdx8aC1v7zNL95NVleIaqZ4zQATULItEXEwHr7qlEIIyPWPVQD2sVTTx8qkjjxWtweVB9abGjVbeFUACrFGAFwAAFGgA5UZVdse1KxxEN5vZR+b/CKsaD1aOc6D2+ArLvj1nlWUXH9T3mgHv8AZcU6dnNEkiHThdQw/HlStd7lraI81neS2SIpdkYia2CrqcxSaqMfVIpypH3ndto3Y2fEfmIOGW9fOh1zHbZGuWIy3hRMKDd/a12842ldWktwnZiOJ7dR8zHklnFuzcfnghsgk491P2xd8bS6PDDMvaDnE+YpR645MNVvCnCoGgwAMAYAwMaDoKrdt7rWt2P+IhRyOT44ZF8VkXDA+2hzytcVpzPgPxNKJ3YvLX/0V40i9Le8zKuO5Zx56+3Nbx77tb4W/tJbbp2yf8Rbk9/aJ5y/xLQ49jeK2FCbO2lFOgeGRJUP0kYMPw5UWKIYllCqSTgAEk+A50FsqTKtPJ5vHltdAsa8s+wZ9lBbcmMjx2y6NIeKQj6MSnr6z/Ko99djz3NsLa2KKshCSs5IAhHNQACWz3dQCMjNEuYbb8qq3E8qkFUEhEBAPnRAADPPzmbJAGvnKO+rTYPk+ub8iS64oIDqFI4ZXHTzD6A/za94NOO6nkxtLIiTh7a4GvbSAEqdf2a8oxrjTXvJpqmulUZJAqv4cc8s/iTxwE2LsCC0j7OCNUXqR6TeLNzNGSzheZpP3h8pVvbggNxN3CuX7xeVqWTITzRVit2Tau9sMI85x76SNseVpFyErjd9vHLIclifbVY8zMeZoOj7R8qkrE4OBS/d76zPzc0rrCxomHZzHpQFy7ZdupqBrgnvo613ekbHmmru03JkPT3igVezJrIsz3V0ez8nrHpirm18nQ6ig5CNmMelavslu6u4xbgIOlZl3GTHIUHB2lljGAzAd3MewHlQU1y55sT+H8q6dvbubwAsBXOLy24SaCuNbRTFTpWXWo6A5dod9ayXYNB16g+w9l3RWGISYAMceHHonzRofqn16VZFsDNC7LwYIu4xx6H/ACitBAynMeqD/DJ/FD09R09VAWg6nn3dw7q3qK3ulflzHNToQfEVtcXCxozuQqICzMeQVRkk0FHvnvKbOAdkvaXM7CG3i5lpW6kD6KjUmpd0d2xZWwj4uOViZJ5TzkmfV2PhnQeApf3Mzf3b7SlVgoUx2cbDSOE85Tn6b4z6jT1RM9Oj1eJr1aNqcdBz9fQUQ9GM6nr+AqT+Rr1YoF+83EtWcyxK1tMf8W3PZMT+8o81vaKgmnvrUMXaO7hQcbNjsJlUa6nVX5dMUzse7GemaVd77hp5INnofOnIkmI+jAhyfVkjFGUI90tuxSSyyzOEmmYcCv5oEQ9EIx0b2U6g0HLs6JkEbIrIoChSAcADAx3cqCj2CYtbeVox9m/zkfuOoohZ3TNw+bzpI3g3dvJ84fA7gaaBtSRDiaIgD6cfnr7RzFWFtdJIMowb1HX3c6IcSu/JBcuc8QzQ3/4Un6kV3zFe4aDhMfkXkxqRRMfkbbvHurtvBWOzoOS2nkkA5n8KvbPybRLjIz6xT7wV7goFu33TjXkoo+PY6DpVrw17hoAVsQOlSC3FFYrGKAbsKikt6N4a1K0CnvBscOhGOhrhW8+xjG50r6XuLfIrm+/G63GCyig4JPFQrLTPtTZBUkEVSS2poAa9RPyastamg+ot1d+bO7jjijmCyBEDRSfNyDCgEBW5+sUyyzqhCnQnQD+vgPGl+53Ks7y3i7eFWbs48SjzZQeEahxrVDd7tbQsVzbXIvIFIxb3Wkg6YSYHnrU9GXEH24tA2uqsOTDQj4jwNIm81419dLs3iAgiZJL2VTgFeccB+qWI1HKgrryqNBFIjwyw3QXhiimQheMnHF2uilF589abNx9gJbWgHGJZJiZZ5dD2kr6tk9w5Ad1QccdzBFEqqFUBVAAAGgAAwB7q2oT5O0f7PVfsyeX+Q9PUdPVUsF0rg4Oo5g6EesdKMUkjY5czoKyi4Fax66+71f71vQZr1Yr1APfOiIZZDhYgXY9yqOI/ypW8nsTTmfaMow922Igfo2yaIPDOM1H5Qp2uHg2ZEfOujxzkfQtoyC2f83KnKCBUVUQYVAFUDoqjAFGXaEtZZsCtc1qDk+A/nRilQYoefZcbnOOFvrL5p/DnRGazmgCIlj6iVe4+a/vGhqSPaSk4OUbubT8eRqbjOuRp0+FYaMN3EdxoJjIAM+2tkbIqpnj4SqqSOM44c6YHXwq1Wg2r1ezXqDFer1eoMV6vVig9WDXqxQaMKCvLIMCCKPNaMKDnW8G4qyElRSRfeT1weVd2kiBoaSzB6UHBV3CfPKvbS3N4AmnPi/Dh+NdyfZ691Le+FmB2X8f/AGUDhsw/MRf/ABx/9IqeaEMMMM0h7H3xmEarwxkKqAZDZxwjrxUcN8pvqx+5/wA1BbX+zFaMpcRJPFjUOAceonUeylt/J9LbfO7KupIho3yeYmSFuoA4tVo79cZfqRe5/wA1Z/XGb6sfuf8ANRMTMBIPKPJbEJtS1e3zoLiLMsDeJxqlNMU0N0oeGRXGMiWMg+oHvHeDS/LvdIylWjiZTzUqxB9YLVzvekC04bm0HyaVtW7FnRSeeqcRU+6nPunpLtS3ZQ4l07nHon1/VP4UZmuW7j+Uq6u7YtMsLMCVzwMMjTmA2Pwq0i3wmjl4FWPgK54SHIH+XztB4VMxwxPU84RcnPcAASSToBpUI2knZNK3mogYsT0CjJ9dLP64zfVj9z/mpU8ou9crWYhCoqSyxxvwhgShOSvpaA1CYjmTN5PLZrh59pyjz7pisIP0LZCeHHdnnTtSVbb0yRosaRxBEUKoAfRVGAPSqT9cpvqx+5/zUJnmTdI2B48h66zGuBik39cJeL0Y9B3P1/irf9cpvqx+5/zUQcs1C86sSucHSlP9cpvqx+5/zVrJvbKdeCLI1zh/zUDg8hXxHWs8P1Tg88UkW++s2QOGMg55hvzVKd7ZQ2eGPOD0f81AwwS9pdP1EQCfxHnVyK5nuzvZKI2bhjJZ2JJDcyf81XP65zfUi9z/AJqJk6ZrOaS/1zm+pF7n/NWf1zm+pF7n/NRBzrFJv66TfVi9z/mr365zfUi9z/moHKsUnfrnN9SL3P8AmrH65zfUi9z/AJqBxrBpOO+c31Ivc/5qx+uc31Y/c/5qBxrWlA75zfVj9z/mrX9c5vqx+5/zUDeRWpFKJ3xm+rH7n/NXv1ym+rH7n/NQNbLSvvov7L/mf9lQtvjN9WP3P+aqDeneiRuzyqacfIN14P3qD//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dirty="0"/>
          </a:p>
        </p:txBody>
      </p:sp>
      <p:sp>
        <p:nvSpPr>
          <p:cNvPr id="8" name="7 Rectángulo"/>
          <p:cNvSpPr/>
          <p:nvPr/>
        </p:nvSpPr>
        <p:spPr>
          <a:xfrm>
            <a:off x="2483768" y="5373216"/>
            <a:ext cx="3312368" cy="8367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Para llevar a cabo el presupuesto se tienen que e elaborar “Paquetes de decisión”</a:t>
            </a:r>
            <a:endParaRPr lang="es-MX"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400" b="0" i="0" u="none" strike="noStrike" kern="1200" cap="none" spc="0" normalizeH="0" baseline="0" noProof="0" dirty="0" smtClean="0">
                <a:ln>
                  <a:noFill/>
                </a:ln>
                <a:solidFill>
                  <a:schemeClr val="tx2">
                    <a:lumMod val="75000"/>
                  </a:schemeClr>
                </a:solidFill>
                <a:effectLst/>
                <a:uLnTx/>
                <a:uFillTx/>
                <a:latin typeface="+mj-lt"/>
                <a:ea typeface="+mj-ea"/>
                <a:cs typeface="+mj-cs"/>
              </a:rPr>
              <a:t>Paquete de decisión</a:t>
            </a:r>
            <a:endParaRPr kumimoji="0" lang="es-MX" sz="4400" b="0" i="0" u="none" strike="noStrike" kern="1200" cap="none" spc="0" normalizeH="0" baseline="0" noProof="0" dirty="0">
              <a:ln>
                <a:noFill/>
              </a:ln>
              <a:solidFill>
                <a:schemeClr val="tx2">
                  <a:lumMod val="75000"/>
                </a:schemeClr>
              </a:solidFill>
              <a:effectLst/>
              <a:uLnTx/>
              <a:uFillTx/>
              <a:latin typeface="+mj-lt"/>
              <a:ea typeface="+mj-ea"/>
              <a:cs typeface="+mj-cs"/>
            </a:endParaRPr>
          </a:p>
        </p:txBody>
      </p:sp>
      <p:sp>
        <p:nvSpPr>
          <p:cNvPr id="3" name="2 Esquina doblada"/>
          <p:cNvSpPr/>
          <p:nvPr/>
        </p:nvSpPr>
        <p:spPr>
          <a:xfrm>
            <a:off x="323528" y="2060848"/>
            <a:ext cx="2520280" cy="3744416"/>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fontAlgn="base">
              <a:spcBef>
                <a:spcPct val="0"/>
              </a:spcBef>
              <a:spcAft>
                <a:spcPct val="0"/>
              </a:spcAft>
            </a:pPr>
            <a:r>
              <a:rPr lang="es-MX" sz="2400" b="1" dirty="0" smtClean="0">
                <a:solidFill>
                  <a:schemeClr val="bg1"/>
                </a:solidFill>
                <a:latin typeface="Calibri" pitchFamily="34" charset="0"/>
                <a:ea typeface="Times New Roman" pitchFamily="18" charset="0"/>
                <a:cs typeface="Times New Roman" pitchFamily="18" charset="0"/>
              </a:rPr>
              <a:t>Es un documento que identifica y describe una función o una actividad específica en tal forma que la dirección pueda :</a:t>
            </a:r>
            <a:endParaRPr lang="es-MX" sz="2400" b="1" dirty="0" smtClean="0">
              <a:solidFill>
                <a:schemeClr val="bg1"/>
              </a:solidFill>
              <a:latin typeface="Arial" pitchFamily="34" charset="0"/>
              <a:cs typeface="Arial" pitchFamily="34" charset="0"/>
            </a:endParaRPr>
          </a:p>
        </p:txBody>
      </p:sp>
      <p:graphicFrame>
        <p:nvGraphicFramePr>
          <p:cNvPr id="4" name="3 Diagrama"/>
          <p:cNvGraphicFramePr/>
          <p:nvPr/>
        </p:nvGraphicFramePr>
        <p:xfrm>
          <a:off x="2987824" y="1556792"/>
          <a:ext cx="5904656" cy="53012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522310" y="692696"/>
            <a:ext cx="5514844" cy="523220"/>
          </a:xfrm>
          <a:prstGeom prst="rect">
            <a:avLst/>
          </a:prstGeom>
        </p:spPr>
        <p:txBody>
          <a:bodyPr wrap="none">
            <a:spAutoFit/>
          </a:bodyPr>
          <a:lstStyle/>
          <a:p>
            <a:pPr lvl="0" algn="ctr">
              <a:spcBef>
                <a:spcPct val="0"/>
              </a:spcBef>
              <a:defRPr/>
            </a:pPr>
            <a:r>
              <a:rPr lang="es-MX" sz="2800" dirty="0" smtClean="0">
                <a:solidFill>
                  <a:schemeClr val="tx2">
                    <a:lumMod val="75000"/>
                  </a:schemeClr>
                </a:solidFill>
              </a:rPr>
              <a:t>Proceso de presupuesto “Base Cero”</a:t>
            </a:r>
            <a:endParaRPr lang="es-MX" sz="2800" dirty="0">
              <a:solidFill>
                <a:schemeClr val="tx2">
                  <a:lumMod val="75000"/>
                </a:schemeClr>
              </a:solidFill>
            </a:endParaRPr>
          </a:p>
        </p:txBody>
      </p:sp>
      <p:sp>
        <p:nvSpPr>
          <p:cNvPr id="3" name="2 CuadroTexto"/>
          <p:cNvSpPr txBox="1"/>
          <p:nvPr/>
        </p:nvSpPr>
        <p:spPr>
          <a:xfrm>
            <a:off x="251520" y="1412776"/>
            <a:ext cx="2232248" cy="1631216"/>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es-MX" sz="2000" dirty="0" smtClean="0">
                <a:solidFill>
                  <a:schemeClr val="bg1">
                    <a:lumMod val="95000"/>
                  </a:schemeClr>
                </a:solidFill>
                <a:latin typeface="Arial" pitchFamily="34" charset="0"/>
                <a:cs typeface="Arial" pitchFamily="34" charset="0"/>
              </a:rPr>
              <a:t>Los gerentes</a:t>
            </a:r>
          </a:p>
          <a:p>
            <a:pPr algn="ctr"/>
            <a:r>
              <a:rPr lang="es-MX" sz="2000" dirty="0" smtClean="0">
                <a:solidFill>
                  <a:schemeClr val="bg1">
                    <a:lumMod val="95000"/>
                  </a:schemeClr>
                </a:solidFill>
                <a:latin typeface="Arial" pitchFamily="34" charset="0"/>
                <a:cs typeface="Arial" pitchFamily="34" charset="0"/>
              </a:rPr>
              <a:t>departamentales elaboran su paquete de decisión</a:t>
            </a:r>
            <a:endParaRPr lang="es-MX" sz="2000" dirty="0">
              <a:solidFill>
                <a:schemeClr val="bg1">
                  <a:lumMod val="95000"/>
                </a:schemeClr>
              </a:solidFill>
              <a:latin typeface="Arial" pitchFamily="34" charset="0"/>
              <a:cs typeface="Arial" pitchFamily="34" charset="0"/>
            </a:endParaRPr>
          </a:p>
        </p:txBody>
      </p:sp>
      <p:sp>
        <p:nvSpPr>
          <p:cNvPr id="4" name="3 Flecha derecha"/>
          <p:cNvSpPr/>
          <p:nvPr/>
        </p:nvSpPr>
        <p:spPr>
          <a:xfrm>
            <a:off x="3059832" y="1844824"/>
            <a:ext cx="1296144" cy="648072"/>
          </a:xfrm>
          <a:prstGeom prst="rightArrow">
            <a:avLst/>
          </a:prstGeom>
          <a:solidFill>
            <a:srgbClr val="C00000"/>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s-MX"/>
          </a:p>
        </p:txBody>
      </p:sp>
      <p:sp>
        <p:nvSpPr>
          <p:cNvPr id="5" name="File"/>
          <p:cNvSpPr>
            <a:spLocks noEditPoints="1" noChangeArrowheads="1"/>
          </p:cNvSpPr>
          <p:nvPr/>
        </p:nvSpPr>
        <p:spPr bwMode="auto">
          <a:xfrm>
            <a:off x="5220072" y="1412776"/>
            <a:ext cx="2736304" cy="1296144"/>
          </a:xfrm>
          <a:custGeom>
            <a:avLst/>
            <a:gdLst>
              <a:gd name="T0" fmla="*/ 10981 w 21600"/>
              <a:gd name="T1" fmla="*/ 3240 h 21600"/>
              <a:gd name="T2" fmla="*/ 0 w 21600"/>
              <a:gd name="T3" fmla="*/ 10800 h 21600"/>
              <a:gd name="T4" fmla="*/ 10800 w 21600"/>
              <a:gd name="T5" fmla="*/ 21600 h 21600"/>
              <a:gd name="T6" fmla="*/ 21600 w 21600"/>
              <a:gd name="T7" fmla="*/ 10800 h 21600"/>
              <a:gd name="T8" fmla="*/ 0 w 21600"/>
              <a:gd name="T9" fmla="*/ 21600 h 21600"/>
              <a:gd name="T10" fmla="*/ 21600 w 21600"/>
              <a:gd name="T11" fmla="*/ 21600 h 21600"/>
              <a:gd name="T12" fmla="*/ 1086 w 21600"/>
              <a:gd name="T13" fmla="*/ 4628 h 21600"/>
              <a:gd name="T14" fmla="*/ 20635 w 21600"/>
              <a:gd name="T15" fmla="*/ 20289 h 21600"/>
            </a:gdLst>
            <a:ahLst/>
            <a:cxnLst>
              <a:cxn ang="0">
                <a:pos x="T0" y="T1"/>
              </a:cxn>
              <a:cxn ang="0">
                <a:pos x="T2" y="T3"/>
              </a:cxn>
              <a:cxn ang="0">
                <a:pos x="T4" y="T5"/>
              </a:cxn>
              <a:cxn ang="0">
                <a:pos x="T6" y="T7"/>
              </a:cxn>
              <a:cxn ang="0">
                <a:pos x="T8" y="T9"/>
              </a:cxn>
              <a:cxn ang="0">
                <a:pos x="T10" y="T11"/>
              </a:cxn>
            </a:cxnLst>
            <a:rect l="T12" t="T13" r="T14" b="T15"/>
            <a:pathLst>
              <a:path w="21600" h="21600">
                <a:moveTo>
                  <a:pt x="19790" y="3240"/>
                </a:moveTo>
                <a:cubicBezTo>
                  <a:pt x="10981" y="3240"/>
                  <a:pt x="9171" y="3240"/>
                  <a:pt x="9050" y="3086"/>
                </a:cubicBezTo>
                <a:cubicBezTo>
                  <a:pt x="9050" y="2931"/>
                  <a:pt x="8930" y="2777"/>
                  <a:pt x="8930" y="2469"/>
                </a:cubicBezTo>
                <a:cubicBezTo>
                  <a:pt x="8930" y="2160"/>
                  <a:pt x="8809" y="1851"/>
                  <a:pt x="8688" y="1389"/>
                </a:cubicBezTo>
                <a:cubicBezTo>
                  <a:pt x="8568" y="1080"/>
                  <a:pt x="8326" y="771"/>
                  <a:pt x="8085" y="463"/>
                </a:cubicBezTo>
                <a:cubicBezTo>
                  <a:pt x="7723" y="154"/>
                  <a:pt x="7361" y="0"/>
                  <a:pt x="7361" y="0"/>
                </a:cubicBezTo>
                <a:cubicBezTo>
                  <a:pt x="7361" y="0"/>
                  <a:pt x="2293" y="0"/>
                  <a:pt x="2051" y="154"/>
                </a:cubicBezTo>
                <a:cubicBezTo>
                  <a:pt x="1689" y="309"/>
                  <a:pt x="1448" y="463"/>
                  <a:pt x="1327" y="771"/>
                </a:cubicBezTo>
                <a:cubicBezTo>
                  <a:pt x="1207" y="1080"/>
                  <a:pt x="1086" y="1389"/>
                  <a:pt x="965" y="1697"/>
                </a:cubicBezTo>
                <a:cubicBezTo>
                  <a:pt x="845" y="2160"/>
                  <a:pt x="724" y="2314"/>
                  <a:pt x="724" y="2469"/>
                </a:cubicBezTo>
                <a:cubicBezTo>
                  <a:pt x="603" y="2623"/>
                  <a:pt x="603" y="2777"/>
                  <a:pt x="483" y="2931"/>
                </a:cubicBezTo>
                <a:cubicBezTo>
                  <a:pt x="483" y="3086"/>
                  <a:pt x="362" y="3240"/>
                  <a:pt x="241" y="3240"/>
                </a:cubicBezTo>
                <a:lnTo>
                  <a:pt x="0" y="3394"/>
                </a:lnTo>
                <a:lnTo>
                  <a:pt x="0" y="3703"/>
                </a:lnTo>
                <a:lnTo>
                  <a:pt x="0" y="10800"/>
                </a:lnTo>
                <a:lnTo>
                  <a:pt x="0" y="21600"/>
                </a:lnTo>
                <a:lnTo>
                  <a:pt x="10981" y="21600"/>
                </a:lnTo>
                <a:lnTo>
                  <a:pt x="21600" y="21600"/>
                </a:lnTo>
                <a:lnTo>
                  <a:pt x="21600" y="10800"/>
                </a:lnTo>
                <a:lnTo>
                  <a:pt x="21600" y="5246"/>
                </a:lnTo>
                <a:lnTo>
                  <a:pt x="21600" y="4783"/>
                </a:lnTo>
                <a:cubicBezTo>
                  <a:pt x="21479" y="4320"/>
                  <a:pt x="21359" y="4011"/>
                  <a:pt x="21117" y="3703"/>
                </a:cubicBezTo>
                <a:cubicBezTo>
                  <a:pt x="20876" y="3549"/>
                  <a:pt x="20514" y="3394"/>
                  <a:pt x="20152" y="3240"/>
                </a:cubicBezTo>
                <a:close/>
              </a:path>
            </a:pathLst>
          </a:custGeom>
          <a:solidFill>
            <a:srgbClr val="FFC000"/>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ctr" anchorCtr="0" compatLnSpc="1">
            <a:prstTxWarp prst="textNoShape">
              <a:avLst/>
            </a:prstTxWarp>
          </a:bodyPr>
          <a:lstStyle/>
          <a:p>
            <a:pPr algn="ctr"/>
            <a:r>
              <a:rPr lang="es-MX" dirty="0" smtClean="0">
                <a:latin typeface="Arial" pitchFamily="34" charset="0"/>
                <a:cs typeface="Arial" pitchFamily="34" charset="0"/>
              </a:rPr>
              <a:t>Conjunto final de paquetes de decisión</a:t>
            </a:r>
            <a:endParaRPr lang="es-MX" dirty="0">
              <a:latin typeface="Arial" pitchFamily="34" charset="0"/>
              <a:cs typeface="Arial" pitchFamily="34" charset="0"/>
            </a:endParaRPr>
          </a:p>
        </p:txBody>
      </p:sp>
      <p:sp>
        <p:nvSpPr>
          <p:cNvPr id="6" name="5 Flecha derecha"/>
          <p:cNvSpPr/>
          <p:nvPr/>
        </p:nvSpPr>
        <p:spPr>
          <a:xfrm rot="5400000">
            <a:off x="6726255" y="2930929"/>
            <a:ext cx="792088" cy="780118"/>
          </a:xfrm>
          <a:prstGeom prst="rightArrow">
            <a:avLst/>
          </a:prstGeom>
          <a:solidFill>
            <a:srgbClr val="C00000"/>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s-MX"/>
          </a:p>
        </p:txBody>
      </p:sp>
      <p:grpSp>
        <p:nvGrpSpPr>
          <p:cNvPr id="7" name="Group 4"/>
          <p:cNvGrpSpPr>
            <a:grpSpLocks/>
          </p:cNvGrpSpPr>
          <p:nvPr/>
        </p:nvGrpSpPr>
        <p:grpSpPr bwMode="auto">
          <a:xfrm>
            <a:off x="5796136" y="4077072"/>
            <a:ext cx="2428892" cy="2428892"/>
            <a:chOff x="1248" y="240"/>
            <a:chExt cx="4176" cy="3600"/>
          </a:xfrm>
        </p:grpSpPr>
        <p:sp>
          <p:nvSpPr>
            <p:cNvPr id="8" name="Pyr1"/>
            <p:cNvSpPr>
              <a:spLocks noEditPoints="1" noChangeArrowheads="1"/>
            </p:cNvSpPr>
            <p:nvPr/>
          </p:nvSpPr>
          <p:spPr bwMode="auto">
            <a:xfrm>
              <a:off x="2873" y="240"/>
              <a:ext cx="936" cy="798"/>
            </a:xfrm>
            <a:custGeom>
              <a:avLst/>
              <a:gdLst>
                <a:gd name="T0" fmla="*/ 10800 w 21600"/>
                <a:gd name="T1" fmla="*/ 0 h 21600"/>
                <a:gd name="T2" fmla="*/ 21600 w 21600"/>
                <a:gd name="T3" fmla="*/ 21600 h 21600"/>
                <a:gd name="T4" fmla="*/ 0 w 21600"/>
                <a:gd name="T5" fmla="*/ 21600 h 21600"/>
                <a:gd name="T6" fmla="*/ 5400 w 21600"/>
                <a:gd name="T7" fmla="*/ 11800 h 21600"/>
                <a:gd name="T8" fmla="*/ 16200 w 21600"/>
                <a:gd name="T9" fmla="*/ 20600 h 21600"/>
              </a:gdLst>
              <a:ahLst/>
              <a:cxnLst>
                <a:cxn ang="0">
                  <a:pos x="T0" y="T1"/>
                </a:cxn>
                <a:cxn ang="0">
                  <a:pos x="T2" y="T3"/>
                </a:cxn>
                <a:cxn ang="0">
                  <a:pos x="T4" y="T5"/>
                </a:cxn>
              </a:cxnLst>
              <a:rect l="T6" t="T7" r="T8" b="T9"/>
              <a:pathLst>
                <a:path w="21600" h="21600">
                  <a:moveTo>
                    <a:pt x="10800" y="0"/>
                  </a:moveTo>
                  <a:lnTo>
                    <a:pt x="21600" y="21600"/>
                  </a:lnTo>
                  <a:lnTo>
                    <a:pt x="0" y="21600"/>
                  </a:lnTo>
                  <a:lnTo>
                    <a:pt x="10800" y="0"/>
                  </a:lnTo>
                  <a:close/>
                </a:path>
              </a:pathLst>
            </a:cu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s-MX"/>
            </a:p>
          </p:txBody>
        </p:sp>
        <p:sp>
          <p:nvSpPr>
            <p:cNvPr id="9" name="Pyr2"/>
            <p:cNvSpPr>
              <a:spLocks noEditPoints="1" noChangeArrowheads="1"/>
            </p:cNvSpPr>
            <p:nvPr/>
          </p:nvSpPr>
          <p:spPr bwMode="auto">
            <a:xfrm>
              <a:off x="2331" y="1038"/>
              <a:ext cx="2015" cy="936"/>
            </a:xfrm>
            <a:custGeom>
              <a:avLst/>
              <a:gdLst>
                <a:gd name="T0" fmla="*/ 5787 w 21600"/>
                <a:gd name="T1" fmla="*/ 0 h 21600"/>
                <a:gd name="T2" fmla="*/ 15812 w 21600"/>
                <a:gd name="T3" fmla="*/ 0 h 21600"/>
                <a:gd name="T4" fmla="*/ 21600 w 21600"/>
                <a:gd name="T5" fmla="*/ 21600 h 21600"/>
                <a:gd name="T6" fmla="*/ 0 w 21600"/>
                <a:gd name="T7" fmla="*/ 21600 h 21600"/>
                <a:gd name="T8" fmla="*/ 5787 w 21600"/>
                <a:gd name="T9" fmla="*/ 500 h 21600"/>
                <a:gd name="T10" fmla="*/ 15812 w 21600"/>
                <a:gd name="T11" fmla="*/ 21100 h 21600"/>
              </a:gdLst>
              <a:ahLst/>
              <a:cxnLst>
                <a:cxn ang="0">
                  <a:pos x="T0" y="T1"/>
                </a:cxn>
                <a:cxn ang="0">
                  <a:pos x="T2" y="T3"/>
                </a:cxn>
                <a:cxn ang="0">
                  <a:pos x="T4" y="T5"/>
                </a:cxn>
                <a:cxn ang="0">
                  <a:pos x="T6" y="T7"/>
                </a:cxn>
              </a:cxnLst>
              <a:rect l="T8" t="T9" r="T10" b="T11"/>
              <a:pathLst>
                <a:path w="21600" h="21600">
                  <a:moveTo>
                    <a:pt x="5787" y="0"/>
                  </a:moveTo>
                  <a:lnTo>
                    <a:pt x="15812" y="0"/>
                  </a:lnTo>
                  <a:lnTo>
                    <a:pt x="21600" y="21600"/>
                  </a:lnTo>
                  <a:lnTo>
                    <a:pt x="0" y="21600"/>
                  </a:lnTo>
                  <a:lnTo>
                    <a:pt x="5787" y="0"/>
                  </a:lnTo>
                  <a:close/>
                </a:path>
              </a:pathLst>
            </a:custGeom>
            <a:solidFill>
              <a:srgbClr val="CCFF33"/>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s-MX"/>
            </a:p>
          </p:txBody>
        </p:sp>
        <p:sp>
          <p:nvSpPr>
            <p:cNvPr id="10" name="Pyr3"/>
            <p:cNvSpPr>
              <a:spLocks noEditPoints="1" noChangeArrowheads="1"/>
            </p:cNvSpPr>
            <p:nvPr/>
          </p:nvSpPr>
          <p:spPr bwMode="auto">
            <a:xfrm>
              <a:off x="1795" y="1974"/>
              <a:ext cx="3087" cy="935"/>
            </a:xfrm>
            <a:custGeom>
              <a:avLst/>
              <a:gdLst>
                <a:gd name="T0" fmla="*/ 3768 w 21600"/>
                <a:gd name="T1" fmla="*/ 0 h 21600"/>
                <a:gd name="T2" fmla="*/ 17831 w 21600"/>
                <a:gd name="T3" fmla="*/ 0 h 21600"/>
                <a:gd name="T4" fmla="*/ 21600 w 21600"/>
                <a:gd name="T5" fmla="*/ 21600 h 21600"/>
                <a:gd name="T6" fmla="*/ 0 w 21600"/>
                <a:gd name="T7" fmla="*/ 21600 h 21600"/>
                <a:gd name="T8" fmla="*/ 5287 w 21600"/>
                <a:gd name="T9" fmla="*/ 500 h 21600"/>
                <a:gd name="T10" fmla="*/ 16312 w 21600"/>
                <a:gd name="T11" fmla="*/ 21100 h 21600"/>
              </a:gdLst>
              <a:ahLst/>
              <a:cxnLst>
                <a:cxn ang="0">
                  <a:pos x="T0" y="T1"/>
                </a:cxn>
                <a:cxn ang="0">
                  <a:pos x="T2" y="T3"/>
                </a:cxn>
                <a:cxn ang="0">
                  <a:pos x="T4" y="T5"/>
                </a:cxn>
                <a:cxn ang="0">
                  <a:pos x="T6" y="T7"/>
                </a:cxn>
              </a:cxnLst>
              <a:rect l="T8" t="T9" r="T10" b="T11"/>
              <a:pathLst>
                <a:path w="21600" h="21600">
                  <a:moveTo>
                    <a:pt x="3768" y="0"/>
                  </a:moveTo>
                  <a:lnTo>
                    <a:pt x="17831" y="0"/>
                  </a:lnTo>
                  <a:lnTo>
                    <a:pt x="21600" y="21600"/>
                  </a:lnTo>
                  <a:lnTo>
                    <a:pt x="0" y="21600"/>
                  </a:lnTo>
                  <a:lnTo>
                    <a:pt x="3768" y="0"/>
                  </a:lnTo>
                  <a:close/>
                </a:path>
              </a:pathLst>
            </a:custGeom>
            <a:solidFill>
              <a:srgbClr val="00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s-MX"/>
            </a:p>
          </p:txBody>
        </p:sp>
        <p:sp>
          <p:nvSpPr>
            <p:cNvPr id="11" name="Pyr4"/>
            <p:cNvSpPr>
              <a:spLocks noEditPoints="1" noChangeArrowheads="1"/>
            </p:cNvSpPr>
            <p:nvPr/>
          </p:nvSpPr>
          <p:spPr bwMode="auto">
            <a:xfrm>
              <a:off x="1248" y="2904"/>
              <a:ext cx="4176" cy="936"/>
            </a:xfrm>
            <a:custGeom>
              <a:avLst/>
              <a:gdLst>
                <a:gd name="T0" fmla="*/ 2793 w 21600"/>
                <a:gd name="T1" fmla="*/ 0 h 21600"/>
                <a:gd name="T2" fmla="*/ 18806 w 21600"/>
                <a:gd name="T3" fmla="*/ 0 h 21600"/>
                <a:gd name="T4" fmla="*/ 21600 w 21600"/>
                <a:gd name="T5" fmla="*/ 21600 h 21600"/>
                <a:gd name="T6" fmla="*/ 0 w 21600"/>
                <a:gd name="T7" fmla="*/ 21600 h 21600"/>
                <a:gd name="T8" fmla="*/ 3287 w 21600"/>
                <a:gd name="T9" fmla="*/ 500 h 21600"/>
                <a:gd name="T10" fmla="*/ 17312 w 21600"/>
                <a:gd name="T11" fmla="*/ 21100 h 21600"/>
              </a:gdLst>
              <a:ahLst/>
              <a:cxnLst>
                <a:cxn ang="0">
                  <a:pos x="T0" y="T1"/>
                </a:cxn>
                <a:cxn ang="0">
                  <a:pos x="T2" y="T3"/>
                </a:cxn>
                <a:cxn ang="0">
                  <a:pos x="T4" y="T5"/>
                </a:cxn>
                <a:cxn ang="0">
                  <a:pos x="T6" y="T7"/>
                </a:cxn>
              </a:cxnLst>
              <a:rect l="T8" t="T9" r="T10" b="T11"/>
              <a:pathLst>
                <a:path w="21600" h="21600">
                  <a:moveTo>
                    <a:pt x="2793" y="0"/>
                  </a:moveTo>
                  <a:lnTo>
                    <a:pt x="18806" y="0"/>
                  </a:lnTo>
                  <a:lnTo>
                    <a:pt x="21600" y="21600"/>
                  </a:lnTo>
                  <a:lnTo>
                    <a:pt x="0" y="21600"/>
                  </a:lnTo>
                  <a:lnTo>
                    <a:pt x="2793" y="0"/>
                  </a:lnTo>
                  <a:close/>
                </a:path>
              </a:pathLst>
            </a:custGeom>
            <a:solidFill>
              <a:srgbClr val="FF00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s-MX"/>
            </a:p>
          </p:txBody>
        </p:sp>
      </p:grpSp>
      <p:sp>
        <p:nvSpPr>
          <p:cNvPr id="12" name="11 CuadroTexto"/>
          <p:cNvSpPr txBox="1"/>
          <p:nvPr/>
        </p:nvSpPr>
        <p:spPr>
          <a:xfrm>
            <a:off x="5652120" y="3789040"/>
            <a:ext cx="3056221" cy="369332"/>
          </a:xfrm>
          <a:prstGeom prst="rect">
            <a:avLst/>
          </a:prstGeom>
          <a:noFill/>
        </p:spPr>
        <p:txBody>
          <a:bodyPr wrap="none" rtlCol="0">
            <a:spAutoFit/>
          </a:bodyPr>
          <a:lstStyle/>
          <a:p>
            <a:r>
              <a:rPr lang="es-MX" dirty="0" smtClean="0"/>
              <a:t>Jerarquización de los paquetes</a:t>
            </a:r>
            <a:endParaRPr lang="es-MX" dirty="0"/>
          </a:p>
        </p:txBody>
      </p:sp>
      <p:sp>
        <p:nvSpPr>
          <p:cNvPr id="13" name="12 Flecha derecha"/>
          <p:cNvSpPr/>
          <p:nvPr/>
        </p:nvSpPr>
        <p:spPr>
          <a:xfrm rot="10800000">
            <a:off x="4572000" y="5373216"/>
            <a:ext cx="1296144" cy="720080"/>
          </a:xfrm>
          <a:prstGeom prst="rightArrow">
            <a:avLst/>
          </a:prstGeom>
          <a:solidFill>
            <a:srgbClr val="C00000"/>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s-MX"/>
          </a:p>
        </p:txBody>
      </p:sp>
      <p:sp>
        <p:nvSpPr>
          <p:cNvPr id="14" name="13 CuadroTexto"/>
          <p:cNvSpPr txBox="1"/>
          <p:nvPr/>
        </p:nvSpPr>
        <p:spPr>
          <a:xfrm>
            <a:off x="611560" y="3501008"/>
            <a:ext cx="2664296" cy="923330"/>
          </a:xfrm>
          <a:prstGeom prst="rect">
            <a:avLst/>
          </a:prstGeom>
          <a:scene3d>
            <a:camera prst="orthographicFront"/>
            <a:lightRig rig="threePt" dir="t"/>
          </a:scene3d>
          <a:sp3d>
            <a:bevelT/>
          </a:sp3d>
        </p:spPr>
        <p:style>
          <a:lnRef idx="3">
            <a:schemeClr val="lt1"/>
          </a:lnRef>
          <a:fillRef idx="1">
            <a:schemeClr val="accent3"/>
          </a:fillRef>
          <a:effectRef idx="1">
            <a:schemeClr val="accent3"/>
          </a:effectRef>
          <a:fontRef idx="minor">
            <a:schemeClr val="lt1"/>
          </a:fontRef>
        </p:style>
        <p:txBody>
          <a:bodyPr wrap="square" rtlCol="0">
            <a:spAutoFit/>
          </a:bodyPr>
          <a:lstStyle/>
          <a:p>
            <a:r>
              <a:rPr lang="es-MX" dirty="0" smtClean="0">
                <a:solidFill>
                  <a:schemeClr val="tx1"/>
                </a:solidFill>
              </a:rPr>
              <a:t>La administración general  elige los presupuestos que se llevaran a cabo</a:t>
            </a:r>
            <a:endParaRPr lang="es-MX" dirty="0">
              <a:solidFill>
                <a:schemeClr val="tx1"/>
              </a:solidFill>
            </a:endParaRPr>
          </a:p>
        </p:txBody>
      </p:sp>
      <p:sp>
        <p:nvSpPr>
          <p:cNvPr id="15" name="14 Flecha derecha"/>
          <p:cNvSpPr/>
          <p:nvPr/>
        </p:nvSpPr>
        <p:spPr>
          <a:xfrm rot="13305613">
            <a:off x="1192472" y="5114502"/>
            <a:ext cx="1296144" cy="765348"/>
          </a:xfrm>
          <a:prstGeom prst="rightArrow">
            <a:avLst/>
          </a:prstGeom>
          <a:solidFill>
            <a:srgbClr val="C00000"/>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s-MX"/>
          </a:p>
        </p:txBody>
      </p:sp>
      <p:sp>
        <p:nvSpPr>
          <p:cNvPr id="16" name="15 Rectángulo redondeado"/>
          <p:cNvSpPr/>
          <p:nvPr/>
        </p:nvSpPr>
        <p:spPr>
          <a:xfrm>
            <a:off x="12636896" y="3645024"/>
            <a:ext cx="72008" cy="457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16 Elipse"/>
          <p:cNvSpPr/>
          <p:nvPr/>
        </p:nvSpPr>
        <p:spPr>
          <a:xfrm>
            <a:off x="2843808" y="5373216"/>
            <a:ext cx="1512168" cy="1224136"/>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Se  analizan </a:t>
            </a:r>
            <a:endParaRPr lang="es-MX"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000" b="1" i="0" u="none" strike="noStrike" kern="1200" cap="none" spc="0" normalizeH="0" baseline="0" noProof="0" dirty="0" smtClean="0">
                <a:ln>
                  <a:noFill/>
                </a:ln>
                <a:solidFill>
                  <a:schemeClr val="tx2">
                    <a:lumMod val="75000"/>
                  </a:schemeClr>
                </a:solidFill>
                <a:effectLst/>
                <a:uLnTx/>
                <a:uFillTx/>
                <a:latin typeface="+mj-lt"/>
                <a:ea typeface="+mj-ea"/>
                <a:cs typeface="+mj-cs"/>
              </a:rPr>
              <a:t>Evaluación del paquete de decisión</a:t>
            </a:r>
            <a:endParaRPr kumimoji="0" lang="es-MX" sz="4000" b="1" i="0" u="none" strike="noStrike" kern="1200" cap="none" spc="0" normalizeH="0" baseline="0" noProof="0" dirty="0">
              <a:ln>
                <a:noFill/>
              </a:ln>
              <a:solidFill>
                <a:schemeClr val="tx2">
                  <a:lumMod val="75000"/>
                </a:schemeClr>
              </a:solidFill>
              <a:effectLst/>
              <a:uLnTx/>
              <a:uFillTx/>
              <a:latin typeface="+mj-lt"/>
              <a:ea typeface="+mj-ea"/>
              <a:cs typeface="+mj-cs"/>
            </a:endParaRPr>
          </a:p>
        </p:txBody>
      </p:sp>
      <p:graphicFrame>
        <p:nvGraphicFramePr>
          <p:cNvPr id="3" name="2 Diagrama"/>
          <p:cNvGraphicFramePr/>
          <p:nvPr/>
        </p:nvGraphicFramePr>
        <p:xfrm>
          <a:off x="0" y="1340768"/>
          <a:ext cx="8820472" cy="52161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692</TotalTime>
  <Words>639</Words>
  <Application>Microsoft Office PowerPoint</Application>
  <PresentationFormat>Presentación en pantalla (4:3)</PresentationFormat>
  <Paragraphs>118</Paragraphs>
  <Slides>13</Slides>
  <Notes>13</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Conclusión</vt:lpstr>
      <vt:lpstr>Diapositiva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BEATRIZ CABALLERO</cp:lastModifiedBy>
  <cp:revision>53</cp:revision>
  <dcterms:created xsi:type="dcterms:W3CDTF">2012-08-07T16:35:15Z</dcterms:created>
  <dcterms:modified xsi:type="dcterms:W3CDTF">2014-03-24T16:21:15Z</dcterms:modified>
</cp:coreProperties>
</file>